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6"/>
    <p:sldMasterId id="2147486016" r:id="rId7"/>
  </p:sldMasterIdLst>
  <p:notesMasterIdLst>
    <p:notesMasterId r:id="rId65"/>
  </p:notesMasterIdLst>
  <p:handoutMasterIdLst>
    <p:handoutMasterId r:id="rId66"/>
  </p:handoutMasterIdLst>
  <p:sldIdLst>
    <p:sldId id="1244" r:id="rId8"/>
    <p:sldId id="1233" r:id="rId9"/>
    <p:sldId id="1163" r:id="rId10"/>
    <p:sldId id="1210" r:id="rId11"/>
    <p:sldId id="1175" r:id="rId12"/>
    <p:sldId id="1179" r:id="rId13"/>
    <p:sldId id="1211" r:id="rId14"/>
    <p:sldId id="1230" r:id="rId15"/>
    <p:sldId id="1229" r:id="rId16"/>
    <p:sldId id="1176" r:id="rId17"/>
    <p:sldId id="1231" r:id="rId18"/>
    <p:sldId id="1177" r:id="rId19"/>
    <p:sldId id="1178" r:id="rId20"/>
    <p:sldId id="1213" r:id="rId21"/>
    <p:sldId id="1182" r:id="rId22"/>
    <p:sldId id="1181" r:id="rId23"/>
    <p:sldId id="1183" r:id="rId24"/>
    <p:sldId id="1187" r:id="rId25"/>
    <p:sldId id="1243" r:id="rId26"/>
    <p:sldId id="1188" r:id="rId27"/>
    <p:sldId id="1184" r:id="rId28"/>
    <p:sldId id="1185" r:id="rId29"/>
    <p:sldId id="1186" r:id="rId30"/>
    <p:sldId id="1190" r:id="rId31"/>
    <p:sldId id="1245" r:id="rId32"/>
    <p:sldId id="1253" r:id="rId33"/>
    <p:sldId id="1191" r:id="rId34"/>
    <p:sldId id="1195" r:id="rId35"/>
    <p:sldId id="1196" r:id="rId36"/>
    <p:sldId id="1199" r:id="rId37"/>
    <p:sldId id="1249" r:id="rId38"/>
    <p:sldId id="1209" r:id="rId39"/>
    <p:sldId id="1246" r:id="rId40"/>
    <p:sldId id="1200" r:id="rId41"/>
    <p:sldId id="1251" r:id="rId42"/>
    <p:sldId id="1250" r:id="rId43"/>
    <p:sldId id="1252" r:id="rId44"/>
    <p:sldId id="1202" r:id="rId45"/>
    <p:sldId id="1206" r:id="rId46"/>
    <p:sldId id="1207" r:id="rId47"/>
    <p:sldId id="1254" r:id="rId48"/>
    <p:sldId id="1217" r:id="rId49"/>
    <p:sldId id="1218" r:id="rId50"/>
    <p:sldId id="1255" r:id="rId51"/>
    <p:sldId id="1256" r:id="rId52"/>
    <p:sldId id="1257" r:id="rId53"/>
    <p:sldId id="1234" r:id="rId54"/>
    <p:sldId id="1258" r:id="rId55"/>
    <p:sldId id="1221" r:id="rId56"/>
    <p:sldId id="1222" r:id="rId57"/>
    <p:sldId id="1232" r:id="rId58"/>
    <p:sldId id="1214" r:id="rId59"/>
    <p:sldId id="1212" r:id="rId60"/>
    <p:sldId id="1208" r:id="rId61"/>
    <p:sldId id="1215" r:id="rId62"/>
    <p:sldId id="1259" r:id="rId63"/>
    <p:sldId id="1260" r:id="rId64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9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9300"/>
    <a:srgbClr val="FF0000"/>
    <a:srgbClr val="000000"/>
    <a:srgbClr val="C00000"/>
    <a:srgbClr val="E7E200"/>
    <a:srgbClr val="FF9900"/>
    <a:srgbClr val="CC00CC"/>
    <a:srgbClr val="9E847A"/>
    <a:srgbClr val="43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9805" autoAdjust="0"/>
  </p:normalViewPr>
  <p:slideViewPr>
    <p:cSldViewPr snapToGrid="0">
      <p:cViewPr>
        <p:scale>
          <a:sx n="92" d="100"/>
          <a:sy n="92" d="100"/>
        </p:scale>
        <p:origin x="-170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928"/>
    </p:cViewPr>
  </p:sorterViewPr>
  <p:notesViewPr>
    <p:cSldViewPr snapToGrid="0">
      <p:cViewPr>
        <p:scale>
          <a:sx n="100" d="100"/>
          <a:sy n="100" d="100"/>
        </p:scale>
        <p:origin x="3600" y="13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4" tIns="45658" rIns="91314" bIns="45658" numCol="1" anchor="t" anchorCtr="0" compatLnSpc="1">
            <a:prstTxWarp prst="textNoShape">
              <a:avLst/>
            </a:prstTxWarp>
          </a:bodyPr>
          <a:lstStyle>
            <a:lvl1pPr algn="l" defTabSz="912699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4" tIns="45658" rIns="91314" bIns="45658" numCol="1" anchor="t" anchorCtr="0" compatLnSpc="1">
            <a:prstTxWarp prst="textNoShape">
              <a:avLst/>
            </a:prstTxWarp>
          </a:bodyPr>
          <a:lstStyle>
            <a:lvl1pPr algn="r" defTabSz="912699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0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4" tIns="45658" rIns="91314" bIns="45658" numCol="1" anchor="b" anchorCtr="0" compatLnSpc="1">
            <a:prstTxWarp prst="textNoShape">
              <a:avLst/>
            </a:prstTxWarp>
          </a:bodyPr>
          <a:lstStyle>
            <a:lvl1pPr algn="l" defTabSz="912699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0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14" tIns="45658" rIns="91314" bIns="45658" numCol="1" anchor="b" anchorCtr="0" compatLnSpc="1">
            <a:prstTxWarp prst="textNoShape">
              <a:avLst/>
            </a:prstTxWarp>
          </a:bodyPr>
          <a:lstStyle>
            <a:lvl1pPr algn="r" defTabSz="912699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77A6A83-5BA5-401A-AD7B-66B8AFC35B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14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4" tIns="46296" rIns="92594" bIns="46296" numCol="1" anchor="t" anchorCtr="0" compatLnSpc="1">
            <a:prstTxWarp prst="textNoShape">
              <a:avLst/>
            </a:prstTxWarp>
          </a:bodyPr>
          <a:lstStyle>
            <a:lvl1pPr algn="l" defTabSz="92539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4" tIns="46296" rIns="92594" bIns="46296" numCol="1" anchor="t" anchorCtr="0" compatLnSpc="1">
            <a:prstTxWarp prst="textNoShape">
              <a:avLst/>
            </a:prstTxWarp>
          </a:bodyPr>
          <a:lstStyle>
            <a:lvl1pPr algn="r" defTabSz="92539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2838" y="695325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416425"/>
            <a:ext cx="5483225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4" tIns="46296" rIns="92594" bIns="462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4" tIns="46296" rIns="92594" bIns="46296" numCol="1" anchor="b" anchorCtr="0" compatLnSpc="1">
            <a:prstTxWarp prst="textNoShape">
              <a:avLst/>
            </a:prstTxWarp>
          </a:bodyPr>
          <a:lstStyle>
            <a:lvl1pPr algn="l" defTabSz="92539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94" tIns="46296" rIns="92594" bIns="46296" numCol="1" anchor="b" anchorCtr="0" compatLnSpc="1">
            <a:prstTxWarp prst="textNoShape">
              <a:avLst/>
            </a:prstTxWarp>
          </a:bodyPr>
          <a:lstStyle>
            <a:lvl1pPr algn="r" defTabSz="925398" eaLnBrk="0" hangingPunct="0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6DCB13D4-E374-4D81-8E8C-07F7086956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70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6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26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3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1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46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8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0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 err="1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val</a:t>
            </a:r>
            <a:r>
              <a:rPr lang="en-US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 foo = (</a:t>
            </a:r>
            <a:r>
              <a:rPr lang="en-US" sz="1000" kern="1200" dirty="0" err="1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x:Int</a:t>
            </a:r>
            <a:r>
              <a:rPr lang="en-US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, </a:t>
            </a:r>
            <a:r>
              <a:rPr lang="en-US" sz="1000" kern="1200" dirty="0" err="1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y:Double</a:t>
            </a:r>
            <a:r>
              <a:rPr lang="en-US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, z: String) =&gt; { x + " " +  y + " " + z }</a:t>
            </a:r>
          </a:p>
          <a:p>
            <a:r>
              <a:rPr lang="en-US" sz="1000" kern="1200" dirty="0" err="1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val</a:t>
            </a:r>
            <a:r>
              <a:rPr lang="en-US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 f = foo(2, _: Double, "Hello")</a:t>
            </a:r>
          </a:p>
          <a:p>
            <a:r>
              <a:rPr lang="is-IS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f(3.5)</a:t>
            </a:r>
            <a:endParaRPr lang="is-IS" sz="1000" kern="1200" baseline="0" dirty="0" smtClean="0">
              <a:solidFill>
                <a:schemeClr val="tx1"/>
              </a:solidFill>
              <a:latin typeface="Times" pitchFamily="18" charset="0"/>
              <a:ea typeface="+mn-ea"/>
              <a:cs typeface="+mn-cs"/>
            </a:endParaRPr>
          </a:p>
          <a:p>
            <a:r>
              <a:rPr lang="is-IS" sz="1000" kern="1200" baseline="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&gt;&gt;&gt; </a:t>
            </a:r>
            <a:r>
              <a:rPr lang="nb-NO" sz="10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2 3.5 </a:t>
            </a:r>
            <a:r>
              <a:rPr lang="nb-NO" sz="1000" kern="1200" dirty="0" err="1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Hello</a:t>
            </a:r>
            <a:endParaRPr lang="nb-NO" sz="1000" kern="1200" dirty="0" smtClean="0">
              <a:solidFill>
                <a:schemeClr val="tx1"/>
              </a:solidFill>
              <a:latin typeface="Times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08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84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1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22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02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tpolecat.github.io</a:t>
            </a:r>
            <a:r>
              <a:rPr lang="en-US" dirty="0" smtClean="0"/>
              <a:t>/2014/06/26/call-by-</a:t>
            </a:r>
            <a:r>
              <a:rPr lang="en-US" dirty="0" err="1" smtClean="0"/>
              <a:t>name.html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55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tpolecat.github.io</a:t>
            </a:r>
            <a:r>
              <a:rPr lang="en-US" dirty="0" smtClean="0"/>
              <a:t>/2014/06/26/call-by-</a:t>
            </a:r>
            <a:r>
              <a:rPr lang="en-US" dirty="0" err="1" smtClean="0"/>
              <a:t>name.html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9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37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2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01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9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05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6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5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matches a value against patterns of different types: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object MatchTest2 extends App {</a:t>
            </a:r>
          </a:p>
          <a:p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matchTest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(x: Any): Any = x match {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case 1 =&gt; "one"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case "two" =&gt; 2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case y: 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 =&gt; "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scala.Int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println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0" i="0" kern="1200" dirty="0" err="1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matchTest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("two"))</a:t>
            </a:r>
          </a:p>
          <a:p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60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74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5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72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6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Assignment to </a:t>
            </a:r>
            <a:r>
              <a:rPr lang="en-US" dirty="0" err="1" smtClean="0"/>
              <a:t>var</a:t>
            </a:r>
            <a:r>
              <a:rPr lang="en-US" dirty="0" smtClean="0"/>
              <a:t> returns unit value ()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&gt; </a:t>
            </a:r>
            <a:r>
              <a:rPr lang="en-US" dirty="0" err="1" smtClean="0"/>
              <a:t>var</a:t>
            </a:r>
            <a:r>
              <a:rPr lang="en-US" dirty="0" smtClean="0"/>
              <a:t> z = 10</a:t>
            </a:r>
          </a:p>
          <a:p>
            <a:r>
              <a:rPr lang="en-US" dirty="0" smtClean="0"/>
              <a:t>z: </a:t>
            </a:r>
            <a:r>
              <a:rPr lang="en-US" dirty="0" err="1" smtClean="0"/>
              <a:t>Int</a:t>
            </a:r>
            <a:r>
              <a:rPr lang="en-US" dirty="0" smtClean="0"/>
              <a:t> = 10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&gt; </a:t>
            </a:r>
            <a:r>
              <a:rPr lang="en-US" dirty="0" err="1" smtClean="0"/>
              <a:t>val</a:t>
            </a:r>
            <a:r>
              <a:rPr lang="en-US" dirty="0" smtClean="0"/>
              <a:t> x = (z = 20)</a:t>
            </a:r>
          </a:p>
          <a:p>
            <a:r>
              <a:rPr lang="en-US" dirty="0" smtClean="0"/>
              <a:t>x: Unit =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1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7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&gt; </a:t>
            </a:r>
            <a:r>
              <a:rPr lang="en-US" dirty="0" err="1" smtClean="0"/>
              <a:t>val</a:t>
            </a:r>
            <a:r>
              <a:rPr lang="en-US" dirty="0" smtClean="0"/>
              <a:t> quote = "</a:t>
            </a:r>
            <a:r>
              <a:rPr lang="en-US" dirty="0" err="1" smtClean="0"/>
              <a:t>Faith,Hope,,Charity</a:t>
            </a:r>
            <a:r>
              <a:rPr lang="en-US" dirty="0" smtClean="0"/>
              <a:t>" </a:t>
            </a:r>
          </a:p>
          <a:p>
            <a:r>
              <a:rPr lang="en-US" dirty="0" smtClean="0"/>
              <a:t>quote: String = </a:t>
            </a:r>
            <a:r>
              <a:rPr lang="en-US" dirty="0" err="1" smtClean="0"/>
              <a:t>Faith,Hope,,Charity</a:t>
            </a:r>
            <a:endParaRPr lang="en-US" dirty="0" smtClean="0"/>
          </a:p>
          <a:p>
            <a:r>
              <a:rPr lang="en-US" dirty="0" err="1" smtClean="0"/>
              <a:t>scala</a:t>
            </a:r>
            <a:r>
              <a:rPr lang="en-US" dirty="0" smtClean="0"/>
              <a:t>&gt; for {t &lt;- </a:t>
            </a:r>
            <a:r>
              <a:rPr lang="en-US" dirty="0" err="1" smtClean="0"/>
              <a:t>quote.split</a:t>
            </a:r>
            <a:r>
              <a:rPr lang="en-US" dirty="0" smtClean="0"/>
              <a:t>(",") </a:t>
            </a:r>
          </a:p>
          <a:p>
            <a:r>
              <a:rPr lang="en-US" dirty="0" smtClean="0"/>
              <a:t>                 if t != null </a:t>
            </a:r>
          </a:p>
          <a:p>
            <a:r>
              <a:rPr lang="en-US" baseline="0" dirty="0" smtClean="0"/>
              <a:t>                 </a:t>
            </a:r>
            <a:r>
              <a:rPr lang="en-US" dirty="0" smtClean="0"/>
              <a:t>if </a:t>
            </a:r>
            <a:r>
              <a:rPr lang="en-US" dirty="0" err="1" smtClean="0"/>
              <a:t>t.size</a:t>
            </a:r>
            <a:r>
              <a:rPr lang="en-US" dirty="0" smtClean="0"/>
              <a:t> &gt; 0}</a:t>
            </a:r>
            <a:r>
              <a:rPr lang="en-US" baseline="0" dirty="0" smtClean="0"/>
              <a:t> </a:t>
            </a:r>
            <a:r>
              <a:rPr lang="en-US" dirty="0" smtClean="0"/>
              <a:t> { </a:t>
            </a:r>
            <a:r>
              <a:rPr lang="en-US" dirty="0" err="1" smtClean="0"/>
              <a:t>println</a:t>
            </a:r>
            <a:r>
              <a:rPr lang="en-US" dirty="0" smtClean="0"/>
              <a:t>(t)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2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16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CB13D4-E374-4D81-8E8C-07F7086956A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28650" y="2139950"/>
            <a:ext cx="7773988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9977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B3131-CC5B-4753-8AE1-B29A867107CE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779662-7CCC-4F80-AD6E-858BE43CF67D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72EAB-E013-48DC-B6A0-051FD172DBC1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E3364-901A-4EEB-B7F7-34C4F4602265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8001F-42C6-4D87-8011-5AC9EF31B1C2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346449" y="385370"/>
            <a:ext cx="663892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E0F8A-BEF5-42F4-8AAE-EE3431AB42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4F5FB-BB16-4470-9E74-E9B8B7D39E5F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D8EE6B-152E-4C0E-A1F9-C2580A56699E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E0F8A-BEF5-42F4-8AAE-EE3431AB42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E0F8A-BEF5-42F4-8AAE-EE3431AB42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0">
                <a:latin typeface="Trebuchet MS" pitchFamily="34" charset="0"/>
              </a:defRPr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pPr>
              <a:defRPr/>
            </a:pPr>
            <a:fld id="{DDFC8C20-9952-4012-B389-25B01F75A61B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79662-7CCC-4F80-AD6E-858BE43CF67D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89063"/>
            <a:ext cx="4152900" cy="4706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89063"/>
            <a:ext cx="4152900" cy="4706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2EAB-E013-48DC-B6A0-051FD172DBC1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24675" y="387350"/>
            <a:ext cx="6638925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3364-901A-4EEB-B7F7-34C4F4602265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8001F-42C6-4D87-8011-5AC9EF31B1C2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346449" y="385370"/>
            <a:ext cx="6638925" cy="533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50" y="1448707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48790"/>
            <a:ext cx="5111750" cy="467737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31325"/>
            <a:ext cx="3008313" cy="3394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4F5FB-BB16-4470-9E74-E9B8B7D39E5F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8EE6B-152E-4C0E-A1F9-C2580A56699E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November 9,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B3131-CC5B-4753-8AE1-B29A867107CE}" type="slidenum">
              <a:rPr lang="en-US" smtClean="0"/>
              <a:pPr>
                <a:defRPr/>
              </a:pPr>
              <a:t>‹#›</a:t>
            </a:fld>
            <a:endParaRPr lang="en-US" b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89063"/>
            <a:ext cx="8458200" cy="470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83550" y="64516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latin typeface="Times" pitchFamily="18" charset="0"/>
              </a:defRPr>
            </a:lvl1pPr>
          </a:lstStyle>
          <a:p>
            <a:pPr>
              <a:defRPr/>
            </a:pPr>
            <a:fld id="{27EE0F8A-BEF5-42F4-8AAE-EE3431AB42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endParaRPr lang="en-US" sz="32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5" r:id="rId1"/>
    <p:sldLayoutId id="2147485996" r:id="rId2"/>
    <p:sldLayoutId id="2147485997" r:id="rId3"/>
    <p:sldLayoutId id="2147485998" r:id="rId4"/>
    <p:sldLayoutId id="2147485999" r:id="rId5"/>
    <p:sldLayoutId id="2147486000" r:id="rId6"/>
    <p:sldLayoutId id="2147486002" r:id="rId7"/>
    <p:sldLayoutId id="2147486003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-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9, 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7EE0F8A-BEF5-42F4-8AAE-EE3431AB42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41550" y="387350"/>
            <a:ext cx="6638925" cy="533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endParaRPr lang="en-US" sz="3200" b="1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7" r:id="rId1"/>
    <p:sldLayoutId id="2147486018" r:id="rId2"/>
    <p:sldLayoutId id="2147486019" r:id="rId3"/>
    <p:sldLayoutId id="2147486020" r:id="rId4"/>
    <p:sldLayoutId id="2147486021" r:id="rId5"/>
    <p:sldLayoutId id="2147486022" r:id="rId6"/>
    <p:sldLayoutId id="2147486023" r:id="rId7"/>
    <p:sldLayoutId id="2147486024" r:id="rId8"/>
    <p:sldLayoutId id="2147486025" r:id="rId9"/>
    <p:sldLayoutId id="2147486026" r:id="rId10"/>
    <p:sldLayoutId id="214748602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toptal.com/python/beginners-guide-to-concurrency-and-parallelism-in-pytho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6/docs/api/java/util/regex/Pattern.html%23sum" TargetMode="External"/><Relationship Id="rId4" Type="http://schemas.openxmlformats.org/officeDocument/2006/relationships/hyperlink" Target="https://docs.oracle.com/javase/6/docs/api/java/lang/String.html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lucidchart.com/techblog/2015/08/31/the-worst-mistake-of-computer-science/" TargetMode="External"/><Relationship Id="rId3" Type="http://schemas.openxmlformats.org/officeDocument/2006/relationships/image" Target="../media/image4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alvinalexander.com/scala/best-practice-eliminate-null-values-from-code-scala-idioms%23don-t-return-null-from-methods" TargetMode="External"/><Relationship Id="rId4" Type="http://schemas.openxmlformats.org/officeDocument/2006/relationships/hyperlink" Target="https://docs.oracle.com/javase/6/docs/api/java/lang/String.html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lucidchart.com/techblog/2015/08/31/the-worst-mistake-of-computer-scienc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tutorialspoint.com/scala/scala_environment_setup.htm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SCALA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Dorothy </a:t>
            </a:r>
            <a:r>
              <a:rPr lang="en-US" dirty="0" err="1" smtClean="0"/>
              <a:t>Kucar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smooth-spi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71" y="3658677"/>
            <a:ext cx="1445986" cy="21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on Java Byte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10</a:t>
            </a:fld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54200"/>
            <a:ext cx="5928540" cy="3175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103136" y="2911492"/>
            <a:ext cx="14683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b="1" i="1" dirty="0" err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Scala</a:t>
            </a:r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Compiler</a:t>
            </a:r>
            <a:endParaRPr lang="en-US" sz="1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070100" y="3202931"/>
            <a:ext cx="966971" cy="353069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4279426" y="4219212"/>
            <a:ext cx="980229" cy="709436"/>
          </a:xfrm>
          <a:prstGeom prst="straightConnector1">
            <a:avLst/>
          </a:prstGeom>
          <a:ln>
            <a:solidFill>
              <a:srgbClr val="0070C0"/>
            </a:solidFill>
            <a:headEnd type="triangl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3875" y="4747750"/>
            <a:ext cx="2880659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First Program class compiled </a:t>
            </a:r>
            <a:b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to Java Byte Code</a:t>
            </a:r>
            <a:endParaRPr lang="en-US" sz="1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8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.class files + Java </a:t>
            </a:r>
            <a:r>
              <a:rPr lang="en-US" dirty="0" err="1" smtClean="0"/>
              <a:t>bytecode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.class file </a:t>
            </a:r>
            <a:r>
              <a:rPr lang="en-US" dirty="0" smtClean="0"/>
              <a:t>= binary file containing Java </a:t>
            </a:r>
            <a:r>
              <a:rPr lang="en-US" dirty="0" err="1" smtClean="0"/>
              <a:t>bytecode</a:t>
            </a:r>
            <a:r>
              <a:rPr lang="en-US" dirty="0" smtClean="0"/>
              <a:t> that can be executed on a Java Virtual Machine</a:t>
            </a:r>
          </a:p>
          <a:p>
            <a:endParaRPr lang="en-US" dirty="0" smtClean="0"/>
          </a:p>
          <a:p>
            <a:r>
              <a:rPr lang="en-US" i="1" dirty="0" err="1" smtClean="0"/>
              <a:t>Bytecode</a:t>
            </a:r>
            <a:r>
              <a:rPr lang="en-US" dirty="0" smtClean="0"/>
              <a:t> = Instruction </a:t>
            </a:r>
            <a:r>
              <a:rPr lang="en-US" dirty="0"/>
              <a:t>set of the Java virtual machine. </a:t>
            </a:r>
          </a:p>
          <a:p>
            <a:pPr lvl="1"/>
            <a:r>
              <a:rPr lang="en-US" dirty="0"/>
              <a:t>Each </a:t>
            </a:r>
            <a:r>
              <a:rPr lang="en-US" b="1" dirty="0" err="1" smtClean="0"/>
              <a:t>bytecode</a:t>
            </a:r>
            <a:r>
              <a:rPr lang="en-US" b="1" dirty="0" smtClean="0"/>
              <a:t> </a:t>
            </a:r>
            <a:r>
              <a:rPr lang="en-US" dirty="0"/>
              <a:t>is composed of one or two bytes that </a:t>
            </a:r>
            <a:r>
              <a:rPr lang="en-US" dirty="0" smtClean="0"/>
              <a:t>represent </a:t>
            </a:r>
            <a:r>
              <a:rPr lang="en-US" dirty="0"/>
              <a:t>the instruction (</a:t>
            </a:r>
            <a:r>
              <a:rPr lang="en-US" dirty="0" err="1"/>
              <a:t>opcode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/>
              <a:t>along with zero or more bytes for passing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1321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 REPL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Read-Evaluate-Print-Loop</a:t>
            </a:r>
          </a:p>
          <a:p>
            <a:r>
              <a:rPr lang="en-US" dirty="0" smtClean="0"/>
              <a:t>Provides an interpreter feel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12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647950"/>
            <a:ext cx="6743700" cy="31369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7583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System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5618163"/>
            <a:ext cx="5943600" cy="1201737"/>
          </a:xfrm>
        </p:spPr>
        <p:txBody>
          <a:bodyPr/>
          <a:lstStyle/>
          <a:p>
            <a:r>
              <a:rPr lang="en-US" sz="2000" dirty="0" smtClean="0"/>
              <a:t>Unified type system</a:t>
            </a:r>
          </a:p>
          <a:p>
            <a:r>
              <a:rPr lang="en-US" sz="2000" dirty="0" smtClean="0"/>
              <a:t>Everything is an object</a:t>
            </a:r>
          </a:p>
          <a:p>
            <a:pPr lvl="1"/>
            <a:r>
              <a:rPr lang="en-US" sz="1800" dirty="0" smtClean="0"/>
              <a:t>There are no primitive types, unlike in Java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13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31" y="1587051"/>
            <a:ext cx="6111465" cy="40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pic>
        <p:nvPicPr>
          <p:cNvPr id="4" name="Content Placeholder 3" descr="Screen Shot 2016-02-20 at 1.34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17" b="-9817"/>
          <a:stretch>
            <a:fillRect/>
          </a:stretch>
        </p:blipFill>
        <p:spPr>
          <a:xfrm>
            <a:off x="457200" y="1365498"/>
            <a:ext cx="8229600" cy="48768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Foundational in functional languages</a:t>
            </a:r>
          </a:p>
          <a:p>
            <a:r>
              <a:rPr lang="en-US" dirty="0" smtClean="0"/>
              <a:t>Automatic deduction of data type of expressions</a:t>
            </a:r>
          </a:p>
          <a:p>
            <a:r>
              <a:rPr lang="en-US" dirty="0" smtClean="0"/>
              <a:t>Scala is statically typed</a:t>
            </a:r>
          </a:p>
          <a:p>
            <a:pPr lvl="1"/>
            <a:r>
              <a:rPr lang="en-US" dirty="0" smtClean="0"/>
              <a:t>Type inference is done at compile time</a:t>
            </a:r>
          </a:p>
          <a:p>
            <a:pPr lvl="1"/>
            <a:r>
              <a:rPr lang="en-US" dirty="0" smtClean="0"/>
              <a:t>Type mismatches are errors!</a:t>
            </a:r>
          </a:p>
          <a:p>
            <a:pPr lvl="1"/>
            <a:r>
              <a:rPr lang="en-US" dirty="0" smtClean="0"/>
              <a:t>Once a type is assigned, it remains the same for the entire scope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15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216400"/>
            <a:ext cx="406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9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87464"/>
            <a:ext cx="8458200" cy="1667097"/>
          </a:xfrm>
        </p:spPr>
        <p:txBody>
          <a:bodyPr/>
          <a:lstStyle/>
          <a:p>
            <a:r>
              <a:rPr lang="en-US" sz="2000" dirty="0" smtClean="0"/>
              <a:t>Expressions evaluate to a value (with associated type)</a:t>
            </a:r>
          </a:p>
          <a:p>
            <a:r>
              <a:rPr lang="en-US" sz="2000" dirty="0" smtClean="0"/>
              <a:t>Almost everything is an expression in Scala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Define </a:t>
            </a:r>
            <a:r>
              <a:rPr lang="en-US" sz="2000" i="1" dirty="0" smtClean="0"/>
              <a:t>values</a:t>
            </a:r>
            <a:r>
              <a:rPr lang="en-US" sz="2000" dirty="0" smtClean="0"/>
              <a:t> and </a:t>
            </a:r>
            <a:r>
              <a:rPr lang="en-US" sz="2000" i="1" dirty="0" smtClean="0"/>
              <a:t>variables</a:t>
            </a:r>
            <a:r>
              <a:rPr lang="en-US" sz="2000" dirty="0" smtClean="0"/>
              <a:t> using expressions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16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252163"/>
            <a:ext cx="3194050" cy="11634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74" y="3252163"/>
            <a:ext cx="2877149" cy="12015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2450" y="2917031"/>
            <a:ext cx="339836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b="1" i="1" dirty="0" err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val</a:t>
            </a:r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– Immutable by-value definition</a:t>
            </a:r>
            <a:endParaRPr lang="en-US" sz="1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4" y="2917031"/>
            <a:ext cx="23724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b="1" i="1" dirty="0" err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var</a:t>
            </a:r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– Mutable definition </a:t>
            </a:r>
            <a:endParaRPr lang="en-US" sz="1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663" y="4695845"/>
            <a:ext cx="236603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b="1" i="1" dirty="0" err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def</a:t>
            </a:r>
            <a:r>
              <a:rPr lang="en-US" sz="1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– By-name definition</a:t>
            </a:r>
            <a:endParaRPr lang="en-US" sz="1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3" y="5065900"/>
            <a:ext cx="3105150" cy="169722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8785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expression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expressions combined using curly braces</a:t>
            </a:r>
          </a:p>
          <a:p>
            <a:r>
              <a:rPr lang="en-US" dirty="0" smtClean="0"/>
              <a:t>Last expression is the return value for the entire block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They can be nested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17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620516"/>
            <a:ext cx="3073400" cy="588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31" y="2620516"/>
            <a:ext cx="1703388" cy="873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4079538"/>
            <a:ext cx="3021012" cy="24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expression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“switch”</a:t>
            </a:r>
          </a:p>
          <a:p>
            <a:pPr lvl="1"/>
            <a:r>
              <a:rPr lang="en-US" dirty="0" smtClean="0"/>
              <a:t>only 0 </a:t>
            </a:r>
            <a:r>
              <a:rPr lang="en-US" dirty="0"/>
              <a:t>or </a:t>
            </a:r>
            <a:r>
              <a:rPr lang="en-US" dirty="0" smtClean="0"/>
              <a:t>1 </a:t>
            </a:r>
            <a:r>
              <a:rPr lang="en-US" dirty="0"/>
              <a:t>patterns can </a:t>
            </a:r>
            <a:r>
              <a:rPr lang="en-US" dirty="0" smtClean="0"/>
              <a:t>match</a:t>
            </a:r>
          </a:p>
          <a:p>
            <a:r>
              <a:rPr lang="en-US" dirty="0" smtClean="0"/>
              <a:t>Enables </a:t>
            </a:r>
            <a:r>
              <a:rPr lang="en-US" dirty="0"/>
              <a:t>matching </a:t>
            </a:r>
            <a:endParaRPr lang="en-US" dirty="0" smtClean="0"/>
          </a:p>
          <a:p>
            <a:pPr lvl="1"/>
            <a:r>
              <a:rPr lang="en-US" dirty="0" smtClean="0"/>
              <a:t>types</a:t>
            </a:r>
            <a:r>
              <a:rPr lang="en-US" dirty="0"/>
              <a:t>, regular expressions, numeric ranges, and data structure </a:t>
            </a:r>
            <a:r>
              <a:rPr lang="en-US" dirty="0" smtClean="0"/>
              <a:t>contents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18</a:t>
            </a:fld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249586" y="1243977"/>
            <a:ext cx="4894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CC0000"/>
                </a:solidFill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dirty="0"/>
              <a:t>&lt;expression&gt; match {</a:t>
            </a:r>
          </a:p>
          <a:p>
            <a:r>
              <a:rPr lang="en-US" dirty="0"/>
              <a:t>  case </a:t>
            </a:r>
            <a:r>
              <a:rPr lang="en-US" dirty="0" smtClean="0"/>
              <a:t>&lt;identifier | pattern </a:t>
            </a:r>
            <a:r>
              <a:rPr lang="en-US" dirty="0"/>
              <a:t>match&gt; =&gt; &lt;expression&gt;</a:t>
            </a:r>
          </a:p>
          <a:p>
            <a:r>
              <a:rPr lang="en-US" dirty="0"/>
              <a:t>  [case...]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640931"/>
            <a:ext cx="2343961" cy="1388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08" y="3638947"/>
            <a:ext cx="4169328" cy="175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41749" y="5725329"/>
            <a:ext cx="19253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Alternative patterns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7769" y="5725329"/>
            <a:ext cx="284199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“default or catch-all” pattern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 bwMode="auto">
          <a:xfrm flipH="1">
            <a:off x="4104444" y="4476720"/>
            <a:ext cx="864729" cy="12486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376651" y="5029200"/>
            <a:ext cx="831668" cy="6961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61099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Write a match expression that evaluates a web status code, where </a:t>
            </a:r>
          </a:p>
          <a:p>
            <a:pPr lvl="1"/>
            <a:r>
              <a:rPr lang="en-US" dirty="0" smtClean="0"/>
              <a:t>200 means “OK”, </a:t>
            </a:r>
          </a:p>
          <a:p>
            <a:pPr lvl="1"/>
            <a:r>
              <a:rPr lang="en-US" dirty="0" smtClean="0"/>
              <a:t>404 means “Not Found”, </a:t>
            </a:r>
          </a:p>
          <a:p>
            <a:pPr lvl="1"/>
            <a:r>
              <a:rPr lang="en-US" dirty="0" smtClean="0"/>
              <a:t>500 means “Internal Server Error”  </a:t>
            </a:r>
          </a:p>
          <a:p>
            <a:pPr lvl="1"/>
            <a:r>
              <a:rPr lang="en-US" dirty="0" smtClean="0"/>
              <a:t>502 means “Bad Gateway”</a:t>
            </a:r>
          </a:p>
          <a:p>
            <a:pPr lvl="1"/>
            <a:r>
              <a:rPr lang="en-US" dirty="0" smtClean="0"/>
              <a:t>Anything else is “Error”</a:t>
            </a:r>
            <a:endParaRPr lang="en-US" dirty="0"/>
          </a:p>
          <a:p>
            <a:endParaRPr lang="en-US" dirty="0" smtClean="0"/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val</a:t>
            </a:r>
            <a:r>
              <a:rPr lang="en-US" sz="1800" dirty="0" smtClean="0">
                <a:latin typeface="Courier New"/>
                <a:cs typeface="Courier New"/>
              </a:rPr>
              <a:t> status = 500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</a:t>
            </a:r>
            <a:r>
              <a:rPr lang="en-US" sz="1800" dirty="0" err="1" smtClean="0">
                <a:latin typeface="Courier New"/>
                <a:cs typeface="Courier New"/>
              </a:rPr>
              <a:t>al</a:t>
            </a:r>
            <a:r>
              <a:rPr lang="en-US" sz="1800" dirty="0" smtClean="0">
                <a:latin typeface="Courier New"/>
                <a:cs typeface="Courier New"/>
              </a:rPr>
              <a:t> message = </a:t>
            </a:r>
            <a:r>
              <a:rPr lang="de-DE" sz="1800" dirty="0">
                <a:solidFill>
                  <a:srgbClr val="FF0000"/>
                </a:solidFill>
                <a:latin typeface="Courier New"/>
                <a:cs typeface="Courier New"/>
              </a:rPr>
              <a:t>&lt; </a:t>
            </a:r>
            <a:r>
              <a:rPr lang="de-DE" sz="1800" dirty="0" err="1">
                <a:solidFill>
                  <a:srgbClr val="FF0000"/>
                </a:solidFill>
                <a:latin typeface="Courier New"/>
                <a:cs typeface="Courier New"/>
              </a:rPr>
              <a:t>you</a:t>
            </a:r>
            <a:r>
              <a:rPr lang="de-DE" sz="18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de-DE" sz="1800" dirty="0" err="1">
                <a:solidFill>
                  <a:srgbClr val="FF0000"/>
                </a:solidFill>
                <a:latin typeface="Courier New"/>
                <a:cs typeface="Courier New"/>
              </a:rPr>
              <a:t>fill</a:t>
            </a:r>
            <a:r>
              <a:rPr lang="de-DE" sz="1800" dirty="0">
                <a:solidFill>
                  <a:srgbClr val="FF0000"/>
                </a:solidFill>
                <a:latin typeface="Courier New"/>
                <a:cs typeface="Courier New"/>
              </a:rPr>
              <a:t> in </a:t>
            </a:r>
            <a:r>
              <a:rPr lang="de-DE" sz="1800" dirty="0" smtClean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r>
              <a:rPr lang="en-US" sz="1800" dirty="0" smtClean="0">
                <a:latin typeface="Courier New"/>
                <a:cs typeface="Courier New"/>
              </a:rPr>
              <a:t> match </a:t>
            </a:r>
            <a:r>
              <a:rPr lang="en-US" sz="1800" dirty="0">
                <a:latin typeface="Courier New"/>
                <a:cs typeface="Courier New"/>
              </a:rPr>
              <a:t>{</a:t>
            </a:r>
          </a:p>
          <a:p>
            <a:pPr marL="274320" lvl="1" indent="0">
              <a:buNone/>
            </a:pPr>
            <a:r>
              <a:rPr lang="de-DE" sz="1800" dirty="0">
                <a:latin typeface="Courier New"/>
                <a:cs typeface="Courier New"/>
              </a:rPr>
              <a:t>     |   </a:t>
            </a:r>
            <a:r>
              <a:rPr lang="de-DE" sz="1800" dirty="0" err="1">
                <a:latin typeface="Courier New"/>
                <a:cs typeface="Courier New"/>
              </a:rPr>
              <a:t>case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smtClean="0">
                <a:latin typeface="Courier New"/>
                <a:cs typeface="Courier New"/>
              </a:rPr>
              <a:t>200 =</a:t>
            </a:r>
            <a:r>
              <a:rPr lang="de-DE" sz="1800" dirty="0">
                <a:latin typeface="Courier New"/>
                <a:cs typeface="Courier New"/>
              </a:rPr>
              <a:t>&gt; </a:t>
            </a:r>
            <a:r>
              <a:rPr lang="de-DE" sz="1800" dirty="0" smtClean="0">
                <a:solidFill>
                  <a:srgbClr val="FF0000"/>
                </a:solidFill>
                <a:latin typeface="Courier New"/>
                <a:cs typeface="Courier New"/>
              </a:rPr>
              <a:t>&lt; </a:t>
            </a:r>
            <a:r>
              <a:rPr lang="de-DE" sz="18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you</a:t>
            </a:r>
            <a:r>
              <a:rPr lang="de-DE" sz="18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de-DE" sz="18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fill</a:t>
            </a:r>
            <a:r>
              <a:rPr lang="de-DE" sz="1800" dirty="0" smtClean="0">
                <a:solidFill>
                  <a:srgbClr val="FF0000"/>
                </a:solidFill>
                <a:latin typeface="Courier New"/>
                <a:cs typeface="Courier New"/>
              </a:rPr>
              <a:t> in &gt;</a:t>
            </a:r>
          </a:p>
          <a:p>
            <a:pPr marL="274320" lvl="1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     }</a:t>
            </a:r>
          </a:p>
          <a:p>
            <a:pPr marL="274320" lvl="1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}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19</a:t>
            </a:fld>
            <a:endParaRPr lang="en-US" b="0" dirty="0"/>
          </a:p>
        </p:txBody>
      </p:sp>
      <p:pic>
        <p:nvPicPr>
          <p:cNvPr id="5" name="Picture 4" descr="exerc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7" y="516686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4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Types</a:t>
            </a:r>
          </a:p>
          <a:p>
            <a:r>
              <a:rPr lang="en-US" dirty="0" smtClean="0"/>
              <a:t>Expressions, if-else, while</a:t>
            </a:r>
          </a:p>
          <a:p>
            <a:r>
              <a:rPr lang="en-US" dirty="0" smtClean="0"/>
              <a:t>Functions (first class, higher order, anonymous functions)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smtClean="0"/>
              <a:t>Tuples</a:t>
            </a:r>
          </a:p>
          <a:p>
            <a:r>
              <a:rPr lang="en-US" dirty="0" smtClean="0"/>
              <a:t>Arrays</a:t>
            </a:r>
          </a:p>
          <a:p>
            <a:r>
              <a:rPr lang="en-US" dirty="0" smtClean="0"/>
              <a:t>Lists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3955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</a:t>
            </a:r>
            <a:r>
              <a:rPr lang="en-US" dirty="0" err="1" smtClean="0"/>
              <a:t>expreson</a:t>
            </a:r>
            <a:r>
              <a:rPr lang="en-US" smtClean="0"/>
              <a:t> – 2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binding match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Pattern guards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20</a:t>
            </a:fld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712531" y="1719441"/>
            <a:ext cx="3252814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case &lt;identifier&gt;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=&gt; &lt;expression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92" y="2090673"/>
            <a:ext cx="3505849" cy="1832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92" y="4806702"/>
            <a:ext cx="4826807" cy="1339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8847" y="4251023"/>
            <a:ext cx="5205271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case &lt;pattern&gt; if &lt;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expression&gt; =&gt;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&lt;expression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2888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</a:t>
            </a:r>
            <a:r>
              <a:rPr lang="is-IS" dirty="0" smtClean="0"/>
              <a:t>else expression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715915"/>
            <a:ext cx="8458200" cy="1043285"/>
          </a:xfrm>
        </p:spPr>
        <p:txBody>
          <a:bodyPr/>
          <a:lstStyle/>
          <a:p>
            <a:r>
              <a:rPr lang="en-US" dirty="0" smtClean="0"/>
              <a:t>Return value depends on the condition</a:t>
            </a:r>
          </a:p>
          <a:p>
            <a:r>
              <a:rPr lang="en-US" dirty="0" smtClean="0"/>
              <a:t>Return type is determined from both the 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21</a:t>
            </a:fld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1714500" y="1529318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CC0000"/>
                </a:solidFill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dirty="0"/>
              <a:t>if ( &lt;</a:t>
            </a:r>
            <a:r>
              <a:rPr lang="en-US" dirty="0" err="1"/>
              <a:t>boolean</a:t>
            </a:r>
            <a:r>
              <a:rPr lang="en-US" dirty="0"/>
              <a:t> expression&gt; ) </a:t>
            </a:r>
          </a:p>
          <a:p>
            <a:r>
              <a:rPr lang="en-US" dirty="0"/>
              <a:t>  &lt;expression&gt;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1529318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CC0000"/>
                </a:solidFill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dirty="0"/>
              <a:t>if ( &lt;</a:t>
            </a:r>
            <a:r>
              <a:rPr lang="en-US" dirty="0" err="1"/>
              <a:t>boolean</a:t>
            </a:r>
            <a:r>
              <a:rPr lang="en-US" dirty="0"/>
              <a:t> expression&gt; ) </a:t>
            </a:r>
          </a:p>
          <a:p>
            <a:r>
              <a:rPr lang="en-US" dirty="0"/>
              <a:t>  &lt;expression&gt;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&lt;expression&gt;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4114800"/>
            <a:ext cx="3879850" cy="2026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0" y="4114800"/>
            <a:ext cx="2860352" cy="202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2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type is always </a:t>
            </a:r>
            <a:r>
              <a:rPr lang="en-US" b="1" i="1" dirty="0" smtClean="0"/>
              <a:t>Unit</a:t>
            </a:r>
            <a:endParaRPr lang="en-US" i="1" dirty="0" smtClean="0"/>
          </a:p>
          <a:p>
            <a:pPr lvl="1"/>
            <a:r>
              <a:rPr lang="en-US" dirty="0" smtClean="0"/>
              <a:t>type Unit has only one return value: 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Note of caution!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22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451101"/>
            <a:ext cx="3536079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1250" y="5292250"/>
            <a:ext cx="6199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line = 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"”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while 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((line =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readLine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()) != "") // This 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does not 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work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!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println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("Read: "+ line)</a:t>
            </a:r>
          </a:p>
        </p:txBody>
      </p:sp>
    </p:spTree>
    <p:extLst>
      <p:ext uri="{BB962C8B-B14F-4D97-AF65-F5344CB8AC3E}">
        <p14:creationId xmlns:p14="http://schemas.microsoft.com/office/powerpoint/2010/main" val="160551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for-loop or for-</a:t>
            </a:r>
            <a:r>
              <a:rPr lang="en-US" dirty="0" err="1" smtClean="0"/>
              <a:t>comprehention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comprehensions are a tool for transforming one list (any </a:t>
            </a:r>
            <a:r>
              <a:rPr lang="en-US" dirty="0" err="1"/>
              <a:t>iterable</a:t>
            </a:r>
            <a:r>
              <a:rPr lang="en-US" dirty="0"/>
              <a:t> collection actually) into another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23</a:t>
            </a:fld>
            <a:endParaRPr lang="en-US" b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29757" y="2413751"/>
            <a:ext cx="7159994" cy="4245484"/>
            <a:chOff x="729757" y="1350689"/>
            <a:chExt cx="7159994" cy="4245484"/>
          </a:xfrm>
        </p:grpSpPr>
        <p:sp>
          <p:nvSpPr>
            <p:cNvPr id="5" name="TextBox 4"/>
            <p:cNvSpPr txBox="1"/>
            <p:nvPr/>
          </p:nvSpPr>
          <p:spPr>
            <a:xfrm>
              <a:off x="847578" y="1350689"/>
              <a:ext cx="5856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Courier New" charset="0"/>
                  <a:ea typeface="Courier New" charset="0"/>
                  <a:cs typeface="Courier New" charset="0"/>
                </a:rPr>
                <a:t>Numeric Range:</a:t>
              </a:r>
            </a:p>
            <a:p>
              <a:r>
                <a:rPr lang="en-US" sz="1200" b="1" dirty="0">
                  <a:latin typeface="Courier New" charset="0"/>
                  <a:ea typeface="Courier New" charset="0"/>
                  <a:cs typeface="Courier New" charset="0"/>
                </a:rPr>
                <a:t>&lt;starting integer&gt; [</a:t>
              </a:r>
              <a:r>
                <a:rPr lang="en-US" sz="1200" b="1" dirty="0" err="1">
                  <a:latin typeface="Courier New" charset="0"/>
                  <a:ea typeface="Courier New" charset="0"/>
                  <a:cs typeface="Courier New" charset="0"/>
                </a:rPr>
                <a:t>to|until</a:t>
              </a:r>
              <a:r>
                <a:rPr lang="en-US" sz="1200" b="1" dirty="0">
                  <a:latin typeface="Courier New" charset="0"/>
                  <a:ea typeface="Courier New" charset="0"/>
                  <a:cs typeface="Courier New" charset="0"/>
                </a:rPr>
                <a:t>] &lt;ending integer&gt; [by increment]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9757" y="3113463"/>
              <a:ext cx="6091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Courier New" charset="0"/>
                  <a:ea typeface="Courier New" charset="0"/>
                  <a:cs typeface="Courier New" charset="0"/>
                </a:rPr>
                <a:t>for (&lt;identifier&gt; &lt;- &lt;iterator&gt;) [yield] [&lt;expression&gt;]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7578" y="2242293"/>
              <a:ext cx="1314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Loop variable</a:t>
              </a:r>
              <a:endParaRPr lang="en-US" sz="18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46327" y="2083360"/>
              <a:ext cx="2744341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Series of values to </a:t>
              </a:r>
              <a:r>
                <a:rPr lang="en-US" sz="1800" b="1" i="1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iterate on </a:t>
              </a:r>
            </a:p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(can be conditioned!)</a:t>
              </a:r>
              <a:endParaRPr lang="en-US" sz="18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0857" y="5042175"/>
              <a:ext cx="418063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If specified, return values from </a:t>
              </a:r>
            </a:p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each expression are returned as a collection</a:t>
              </a:r>
              <a:endParaRPr lang="en-US" sz="18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77607" y="3856781"/>
              <a:ext cx="2212144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Expression to evaluate </a:t>
              </a:r>
            </a:p>
            <a:p>
              <a:pPr algn="ctr"/>
              <a:r>
                <a:rPr lang="en-US" sz="18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for each iteration</a:t>
              </a:r>
              <a:endParaRPr lang="en-US" sz="18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" name="Straight Arrow Connector 12"/>
            <p:cNvCxnSpPr>
              <a:endCxn id="7" idx="2"/>
            </p:cNvCxnSpPr>
            <p:nvPr/>
          </p:nvCxnSpPr>
          <p:spPr bwMode="auto">
            <a:xfrm flipH="1" flipV="1">
              <a:off x="1504809" y="2519292"/>
              <a:ext cx="400191" cy="6493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endCxn id="8" idx="2"/>
            </p:cNvCxnSpPr>
            <p:nvPr/>
          </p:nvCxnSpPr>
          <p:spPr bwMode="auto">
            <a:xfrm flipV="1">
              <a:off x="3543300" y="2637358"/>
              <a:ext cx="875198" cy="531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5994400" y="3339506"/>
              <a:ext cx="1879" cy="5172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endCxn id="9" idx="0"/>
            </p:cNvCxnSpPr>
            <p:nvPr/>
          </p:nvCxnSpPr>
          <p:spPr bwMode="auto">
            <a:xfrm>
              <a:off x="4729294" y="3396338"/>
              <a:ext cx="1879" cy="16458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116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for-comprehensions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89063"/>
            <a:ext cx="8458200" cy="5291137"/>
          </a:xfrm>
        </p:spPr>
        <p:txBody>
          <a:bodyPr/>
          <a:lstStyle/>
          <a:p>
            <a:r>
              <a:rPr lang="en-US" dirty="0" smtClean="0"/>
              <a:t>Normal loop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w/ yield</a:t>
            </a:r>
          </a:p>
          <a:p>
            <a:endParaRPr lang="en-US" dirty="0"/>
          </a:p>
          <a:p>
            <a:r>
              <a:rPr lang="en-US" dirty="0" smtClean="0"/>
              <a:t>Nested loops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Iterator guards</a:t>
            </a:r>
          </a:p>
          <a:p>
            <a:endParaRPr lang="en-US" dirty="0" smtClean="0"/>
          </a:p>
          <a:p>
            <a:r>
              <a:rPr lang="en-US" dirty="0" smtClean="0"/>
              <a:t>Variable binding</a:t>
            </a:r>
          </a:p>
          <a:p>
            <a:endParaRPr lang="en-US" dirty="0"/>
          </a:p>
          <a:p>
            <a:r>
              <a:rPr lang="en-US" dirty="0" smtClean="0"/>
              <a:t>What is the return type of </a:t>
            </a:r>
            <a:r>
              <a:rPr lang="en-US" dirty="0" err="1" smtClean="0">
                <a:latin typeface="Courier New"/>
                <a:cs typeface="Courier New"/>
              </a:rPr>
              <a:t>println</a:t>
            </a:r>
            <a:r>
              <a:rPr lang="en-US" dirty="0" smtClean="0"/>
              <a:t>? Of </a:t>
            </a:r>
            <a:r>
              <a:rPr lang="en-US" dirty="0" smtClean="0">
                <a:latin typeface="Courier New"/>
                <a:cs typeface="Courier New"/>
              </a:rPr>
              <a:t>yield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24</a:t>
            </a:fld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359150" y="1495812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for (x &lt;- 1 to 7)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println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s"Day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$x:"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9150" y="3117993"/>
            <a:ext cx="3514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for (x &lt;- 1 to 5; y &lt;- 1 to 3)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println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 s”($x, $y)” )</a:t>
            </a:r>
            <a:endParaRPr lang="en-US" sz="1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9150" y="2388122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for (x &lt;- 1 to 7) yield {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s"Day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$x:" 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9150" y="3923984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threes = 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for (x &lt;- 1 to 30 if x % 3 == 0) yield  x</a:t>
            </a:r>
            <a:endParaRPr lang="en-US" sz="1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9149" y="4812811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powersOf2 = 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for (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&lt;- 0 to 8; pow = 1 &lt;&lt; </a:t>
            </a:r>
            <a:r>
              <a:rPr lang="en-US" sz="14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) yield pow</a:t>
            </a:r>
          </a:p>
        </p:txBody>
      </p:sp>
    </p:spTree>
    <p:extLst>
      <p:ext uri="{BB962C8B-B14F-4D97-AF65-F5344CB8AC3E}">
        <p14:creationId xmlns:p14="http://schemas.microsoft.com/office/powerpoint/2010/main" val="60870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Write this kind of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object </a:t>
            </a:r>
            <a:r>
              <a:rPr lang="en-US" sz="1200" dirty="0" err="1">
                <a:latin typeface="Courier New"/>
                <a:cs typeface="Courier New"/>
              </a:rPr>
              <a:t>WordCount</a:t>
            </a:r>
            <a:r>
              <a:rPr lang="en-US" sz="1200" dirty="0">
                <a:latin typeface="Courier New"/>
                <a:cs typeface="Courier New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err="1">
                <a:latin typeface="Courier New"/>
                <a:cs typeface="Courier New"/>
              </a:rPr>
              <a:t>def</a:t>
            </a:r>
            <a:r>
              <a:rPr lang="en-US" sz="1200" dirty="0">
                <a:latin typeface="Courier New"/>
                <a:cs typeface="Courier New"/>
              </a:rPr>
              <a:t> main(</a:t>
            </a:r>
            <a:r>
              <a:rPr lang="en-US" sz="1200" dirty="0" err="1">
                <a:latin typeface="Courier New"/>
                <a:cs typeface="Courier New"/>
              </a:rPr>
              <a:t>args</a:t>
            </a:r>
            <a:r>
              <a:rPr lang="en-US" sz="1200" dirty="0">
                <a:latin typeface="Courier New"/>
                <a:cs typeface="Courier New"/>
              </a:rPr>
              <a:t>: Array[String])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val</a:t>
            </a:r>
            <a:r>
              <a:rPr lang="en-US" sz="1200" dirty="0">
                <a:latin typeface="Courier New"/>
                <a:cs typeface="Courier New"/>
              </a:rPr>
              <a:t> master = </a:t>
            </a:r>
            <a:r>
              <a:rPr lang="en-US" sz="1200" dirty="0" err="1">
                <a:latin typeface="Courier New"/>
                <a:cs typeface="Courier New"/>
              </a:rPr>
              <a:t>args.length</a:t>
            </a:r>
            <a:r>
              <a:rPr lang="en-US" sz="1200" dirty="0">
                <a:latin typeface="Courier New"/>
                <a:cs typeface="Courier New"/>
              </a:rPr>
              <a:t> match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case x: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if x &gt; 0 =&gt; </a:t>
            </a:r>
            <a:r>
              <a:rPr lang="en-US" sz="1200" dirty="0" err="1">
                <a:latin typeface="Courier New"/>
                <a:cs typeface="Courier New"/>
              </a:rPr>
              <a:t>args</a:t>
            </a:r>
            <a:r>
              <a:rPr lang="en-US" sz="1200" dirty="0">
                <a:latin typeface="Courier New"/>
                <a:cs typeface="Courier New"/>
              </a:rPr>
              <a:t>(0)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o-RO" sz="1200" dirty="0">
                <a:latin typeface="Courier New"/>
                <a:cs typeface="Courier New"/>
              </a:rPr>
              <a:t>      case _               =&gt; "local"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</a:t>
            </a:r>
            <a:r>
              <a:rPr lang="de-DE" sz="1200" dirty="0" err="1">
                <a:latin typeface="Courier New"/>
                <a:cs typeface="Courier New"/>
              </a:rPr>
              <a:t>val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sc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>
                <a:latin typeface="Courier New"/>
                <a:cs typeface="Courier New"/>
              </a:rPr>
              <a:t>new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SparkContext</a:t>
            </a:r>
            <a:r>
              <a:rPr lang="de-DE" sz="1200" dirty="0">
                <a:latin typeface="Courier New"/>
                <a:cs typeface="Courier New"/>
              </a:rPr>
              <a:t>(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r>
              <a:rPr lang="de-DE" sz="1200" dirty="0">
                <a:latin typeface="Courier New"/>
                <a:cs typeface="Courier New"/>
              </a:rPr>
              <a:t>, "</a:t>
            </a:r>
            <a:r>
              <a:rPr lang="de-DE" sz="1200" dirty="0" err="1">
                <a:latin typeface="Courier New"/>
                <a:cs typeface="Courier New"/>
              </a:rPr>
              <a:t>WordCount</a:t>
            </a:r>
            <a:r>
              <a:rPr lang="de-DE" sz="1200" dirty="0">
                <a:latin typeface="Courier New"/>
                <a:cs typeface="Courier New"/>
              </a:rPr>
              <a:t>", </a:t>
            </a:r>
            <a:r>
              <a:rPr lang="de-DE" sz="1200" dirty="0" err="1">
                <a:latin typeface="Courier New"/>
                <a:cs typeface="Courier New"/>
              </a:rPr>
              <a:t>System.getenv</a:t>
            </a:r>
            <a:r>
              <a:rPr lang="de-DE" sz="1200" dirty="0">
                <a:latin typeface="Courier New"/>
                <a:cs typeface="Courier New"/>
              </a:rPr>
              <a:t>("SPARK_HOME"))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</a:t>
            </a:r>
            <a:r>
              <a:rPr lang="de-DE" sz="1200" dirty="0" err="1">
                <a:latin typeface="Courier New"/>
                <a:cs typeface="Courier New"/>
              </a:rPr>
              <a:t>val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input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>
                <a:latin typeface="Courier New"/>
                <a:cs typeface="Courier New"/>
              </a:rPr>
              <a:t>args.length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match</a:t>
            </a:r>
            <a:r>
              <a:rPr lang="de-DE" sz="1200" dirty="0">
                <a:latin typeface="Courier New"/>
                <a:cs typeface="Courier New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case x: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if x &gt; 1 =&gt; </a:t>
            </a:r>
            <a:r>
              <a:rPr lang="en-US" sz="1200" dirty="0" err="1">
                <a:latin typeface="Courier New"/>
                <a:cs typeface="Courier New"/>
              </a:rPr>
              <a:t>sc.textFile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args</a:t>
            </a:r>
            <a:r>
              <a:rPr lang="en-US" sz="1200" dirty="0">
                <a:latin typeface="Courier New"/>
                <a:cs typeface="Courier New"/>
              </a:rPr>
              <a:t>(1))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o-RO" sz="1200" dirty="0">
                <a:latin typeface="Courier New"/>
                <a:cs typeface="Courier New"/>
              </a:rPr>
              <a:t>      case _               =&gt; sc.parallelize(List("pandas", "i like pandas"))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</a:t>
            </a:r>
            <a:r>
              <a:rPr lang="de-DE" sz="1200" dirty="0" err="1">
                <a:latin typeface="Courier New"/>
                <a:cs typeface="Courier New"/>
              </a:rPr>
              <a:t>val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words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>
                <a:latin typeface="Courier New"/>
                <a:cs typeface="Courier New"/>
              </a:rPr>
              <a:t>input.flatMap</a:t>
            </a:r>
            <a:r>
              <a:rPr lang="de-DE" sz="1200" dirty="0">
                <a:latin typeface="Courier New"/>
                <a:cs typeface="Courier New"/>
              </a:rPr>
              <a:t>(</a:t>
            </a:r>
            <a:r>
              <a:rPr lang="de-DE" sz="1200" dirty="0" err="1">
                <a:latin typeface="Courier New"/>
                <a:cs typeface="Courier New"/>
              </a:rPr>
              <a:t>line</a:t>
            </a:r>
            <a:r>
              <a:rPr lang="de-DE" sz="1200" dirty="0">
                <a:latin typeface="Courier New"/>
                <a:cs typeface="Courier New"/>
              </a:rPr>
              <a:t> =&gt; </a:t>
            </a:r>
            <a:r>
              <a:rPr lang="de-DE" sz="1200" dirty="0" err="1">
                <a:latin typeface="Courier New"/>
                <a:cs typeface="Courier New"/>
              </a:rPr>
              <a:t>line.split</a:t>
            </a:r>
            <a:r>
              <a:rPr lang="de-DE" sz="1200" dirty="0">
                <a:latin typeface="Courier New"/>
                <a:cs typeface="Courier New"/>
              </a:rPr>
              <a:t>(" 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</a:t>
            </a:r>
            <a:r>
              <a:rPr lang="de-DE" sz="1200" dirty="0" err="1">
                <a:latin typeface="Courier New"/>
                <a:cs typeface="Courier New"/>
              </a:rPr>
              <a:t>args.length</a:t>
            </a:r>
            <a:r>
              <a:rPr lang="de-DE" sz="1200" dirty="0">
                <a:latin typeface="Courier New"/>
                <a:cs typeface="Courier New"/>
              </a:rPr>
              <a:t> </a:t>
            </a:r>
            <a:r>
              <a:rPr lang="de-DE" sz="1200" dirty="0" err="1">
                <a:latin typeface="Courier New"/>
                <a:cs typeface="Courier New"/>
              </a:rPr>
              <a:t>match</a:t>
            </a:r>
            <a:r>
              <a:rPr lang="de-DE" sz="1200" dirty="0">
                <a:latin typeface="Courier New"/>
                <a:cs typeface="Courier New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case x: </a:t>
            </a:r>
            <a:r>
              <a:rPr lang="en-US" sz="1200" dirty="0" err="1">
                <a:latin typeface="Courier New"/>
                <a:cs typeface="Courier New"/>
              </a:rPr>
              <a:t>Int</a:t>
            </a:r>
            <a:r>
              <a:rPr lang="en-US" sz="1200" dirty="0">
                <a:latin typeface="Courier New"/>
                <a:cs typeface="Courier New"/>
              </a:rPr>
              <a:t> if x &gt; 2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val</a:t>
            </a:r>
            <a:r>
              <a:rPr lang="en-US" sz="1200" dirty="0">
                <a:latin typeface="Courier New"/>
                <a:cs typeface="Courier New"/>
              </a:rPr>
              <a:t> counts = </a:t>
            </a:r>
            <a:r>
              <a:rPr lang="en-US" sz="1200" dirty="0" err="1">
                <a:latin typeface="Courier New"/>
                <a:cs typeface="Courier New"/>
              </a:rPr>
              <a:t>words.map</a:t>
            </a:r>
            <a:r>
              <a:rPr lang="en-US" sz="1200" dirty="0">
                <a:latin typeface="Courier New"/>
                <a:cs typeface="Courier New"/>
              </a:rPr>
              <a:t>(word =&gt; (word, 1)).</a:t>
            </a:r>
            <a:r>
              <a:rPr lang="en-US" sz="1200" dirty="0" err="1">
                <a:latin typeface="Courier New"/>
                <a:cs typeface="Courier New"/>
              </a:rPr>
              <a:t>reduceByKey</a:t>
            </a:r>
            <a:r>
              <a:rPr lang="en-US" sz="1200" dirty="0">
                <a:latin typeface="Courier New"/>
                <a:cs typeface="Courier New"/>
              </a:rPr>
              <a:t> { case (x, y) =&gt; x + y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counts.saveAsTextFile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args</a:t>
            </a:r>
            <a:r>
              <a:rPr lang="en-US" sz="1200" dirty="0">
                <a:latin typeface="Courier New"/>
                <a:cs typeface="Courier New"/>
              </a:rPr>
              <a:t>(2))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ro-RO" sz="1200" dirty="0">
                <a:latin typeface="Courier New"/>
                <a:cs typeface="Courier New"/>
              </a:rPr>
              <a:t>      case _ =&gt;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ro-RO" sz="1200" dirty="0">
                <a:latin typeface="Courier New"/>
                <a:cs typeface="Courier New"/>
              </a:rPr>
              <a:t>        val wc = words.countByValue()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println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wc.mkString</a:t>
            </a:r>
            <a:r>
              <a:rPr lang="en-US" sz="1200" dirty="0">
                <a:latin typeface="Courier New"/>
                <a:cs typeface="Courier New"/>
              </a:rPr>
              <a:t>(","))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8030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FUNCTIONS AND CLOSURES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Many uses of the _ character and other gems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6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Class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77214"/>
            <a:ext cx="8458200" cy="433780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+mj-lt"/>
              </a:rPr>
              <a:t>Types for parameters is mandatory</a:t>
            </a:r>
          </a:p>
          <a:p>
            <a:r>
              <a:rPr lang="en-US" dirty="0" smtClean="0">
                <a:latin typeface="+mj-lt"/>
              </a:rPr>
              <a:t>Return type can be inferred, except for recursive functions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 smtClean="0">
                <a:latin typeface="+mj-lt"/>
                <a:ea typeface="Courier New" charset="0"/>
                <a:cs typeface="Courier New" charset="0"/>
              </a:rPr>
              <a:t>return</a:t>
            </a:r>
            <a:r>
              <a:rPr lang="en-US" dirty="0" smtClean="0">
                <a:latin typeface="+mj-lt"/>
              </a:rPr>
              <a:t> keyword is optional (but not really recommended)</a:t>
            </a:r>
            <a:endParaRPr lang="en-US" sz="2000" dirty="0"/>
          </a:p>
          <a:p>
            <a:pPr marL="274320" lvl="1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sq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( x: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) = { x * x 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274320" lvl="1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ef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cube( x: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Math.pow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(x,3)</a:t>
            </a:r>
            <a:endParaRPr lang="en-US" sz="1900" dirty="0">
              <a:latin typeface="Courier New" charset="0"/>
              <a:ea typeface="Courier New" charset="0"/>
              <a:cs typeface="Courier New" charset="0"/>
            </a:endParaRPr>
          </a:p>
          <a:p>
            <a:pPr marL="274320" lvl="1" indent="0">
              <a:buNone/>
            </a:pP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area( r: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) = 3.14 *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sq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(r)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Function signature: name, inputs, outputs</a:t>
            </a:r>
          </a:p>
          <a:p>
            <a:r>
              <a:rPr lang="en-US" dirty="0" smtClean="0"/>
              <a:t>Function type: inputs, outputs</a:t>
            </a:r>
          </a:p>
          <a:p>
            <a:pPr lvl="1"/>
            <a:r>
              <a:rPr lang="en-US" sz="1800" dirty="0" smtClean="0"/>
              <a:t>Type of </a:t>
            </a:r>
            <a:r>
              <a:rPr lang="en-US" sz="1800" dirty="0" err="1" smtClean="0"/>
              <a:t>sq</a:t>
            </a:r>
            <a:r>
              <a:rPr lang="en-US" sz="1800" dirty="0"/>
              <a:t> </a:t>
            </a:r>
            <a:r>
              <a:rPr lang="en-US" sz="1800" dirty="0" smtClean="0"/>
              <a:t>function: </a:t>
            </a:r>
            <a:r>
              <a:rPr lang="en-US" sz="1800" dirty="0" err="1" smtClean="0"/>
              <a:t>Int</a:t>
            </a:r>
            <a:r>
              <a:rPr lang="en-US" sz="1800" dirty="0" smtClean="0"/>
              <a:t> =&gt; </a:t>
            </a:r>
            <a:r>
              <a:rPr lang="en-US" sz="1800" dirty="0" err="1" smtClean="0"/>
              <a:t>Int</a:t>
            </a:r>
            <a:r>
              <a:rPr lang="en-US" sz="1800" dirty="0" smtClean="0"/>
              <a:t> i.e., takes a </a:t>
            </a:r>
            <a:r>
              <a:rPr lang="en-US" sz="1800" dirty="0" err="1" smtClean="0"/>
              <a:t>Int</a:t>
            </a:r>
            <a:r>
              <a:rPr lang="en-US" sz="1800" dirty="0" smtClean="0"/>
              <a:t> as an argument and returns an </a:t>
            </a:r>
            <a:r>
              <a:rPr lang="en-US" sz="1800" dirty="0" err="1" smtClean="0"/>
              <a:t>Int</a:t>
            </a:r>
            <a:endParaRPr lang="en-US" sz="1800" dirty="0" smtClean="0"/>
          </a:p>
          <a:p>
            <a:pPr lvl="1"/>
            <a:r>
              <a:rPr lang="en-US" sz="1800" dirty="0" smtClean="0"/>
              <a:t>Type of area function: </a:t>
            </a:r>
            <a:r>
              <a:rPr lang="en-US" sz="1800" dirty="0" err="1" smtClean="0"/>
              <a:t>Int</a:t>
            </a:r>
            <a:r>
              <a:rPr lang="en-US" sz="1800" dirty="0" smtClean="0"/>
              <a:t> =&gt; Double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961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25563"/>
            <a:ext cx="8458200" cy="4706937"/>
          </a:xfrm>
        </p:spPr>
        <p:txBody>
          <a:bodyPr/>
          <a:lstStyle/>
          <a:p>
            <a:r>
              <a:rPr lang="en-US" sz="2000" dirty="0" smtClean="0"/>
              <a:t>Also known as </a:t>
            </a:r>
            <a:r>
              <a:rPr lang="en-US" sz="2000" i="1" dirty="0" smtClean="0"/>
              <a:t>lambda</a:t>
            </a:r>
            <a:r>
              <a:rPr lang="en-US" sz="2000" dirty="0" smtClean="0"/>
              <a:t> or </a:t>
            </a:r>
            <a:r>
              <a:rPr lang="en-US" sz="2000" i="1" dirty="0" smtClean="0"/>
              <a:t>function literals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Functions can be defined just like common literals/constants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Most useful when passing functions as arguments</a:t>
            </a:r>
          </a:p>
          <a:p>
            <a:r>
              <a:rPr lang="en-US" sz="2000" dirty="0" smtClean="0"/>
              <a:t>They can also be assigned names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28</a:t>
            </a:fld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2821050"/>
            <a:ext cx="1454400" cy="125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12" y="3066037"/>
            <a:ext cx="2211388" cy="768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50" y="5474496"/>
            <a:ext cx="1276350" cy="328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712" y="5351286"/>
            <a:ext cx="2211388" cy="6774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4150" y="1846717"/>
            <a:ext cx="4461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C0000"/>
                </a:solidFill>
                <a:latin typeface="Courier New" charset="0"/>
                <a:ea typeface="Courier New" charset="0"/>
                <a:cs typeface="Courier New" charset="0"/>
              </a:rPr>
              <a:t>([&lt;identifier&gt;: &lt;type&gt;, ... ]) =&gt; &lt;expression&gt;</a:t>
            </a:r>
          </a:p>
        </p:txBody>
      </p:sp>
    </p:spTree>
    <p:extLst>
      <p:ext uri="{BB962C8B-B14F-4D97-AF65-F5344CB8AC3E}">
        <p14:creationId xmlns:p14="http://schemas.microsoft.com/office/powerpoint/2010/main" val="182242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01763"/>
            <a:ext cx="8458200" cy="4706937"/>
          </a:xfrm>
        </p:spPr>
        <p:txBody>
          <a:bodyPr/>
          <a:lstStyle/>
          <a:p>
            <a:r>
              <a:rPr lang="en-US" dirty="0" smtClean="0"/>
              <a:t>They can be defined with multiple parameters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They can be defined with no parameters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29</a:t>
            </a:fld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952625"/>
            <a:ext cx="5092700" cy="945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3628915"/>
            <a:ext cx="6762750" cy="14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308600"/>
            <a:ext cx="7162800" cy="9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4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by Martin </a:t>
            </a:r>
            <a:r>
              <a:rPr lang="en-US" dirty="0" err="1" smtClean="0"/>
              <a:t>Odersky</a:t>
            </a:r>
            <a:r>
              <a:rPr lang="en-US" dirty="0" smtClean="0"/>
              <a:t> and team in 2001</a:t>
            </a:r>
          </a:p>
          <a:p>
            <a:r>
              <a:rPr lang="en-US" dirty="0" smtClean="0"/>
              <a:t>Integrated with principles from</a:t>
            </a:r>
          </a:p>
          <a:p>
            <a:pPr lvl="1"/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Object-oriented programming</a:t>
            </a:r>
          </a:p>
          <a:p>
            <a:r>
              <a:rPr lang="en-US" dirty="0"/>
              <a:t>Scalable language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a gradual, easy migration to a more functional </a:t>
            </a:r>
            <a:r>
              <a:rPr lang="en-US" dirty="0" smtClean="0"/>
              <a:t>style</a:t>
            </a:r>
            <a:endParaRPr lang="en-US" dirty="0"/>
          </a:p>
          <a:p>
            <a:r>
              <a:rPr lang="en-US" dirty="0" smtClean="0"/>
              <a:t>Seamless Java interoperability</a:t>
            </a:r>
          </a:p>
          <a:p>
            <a:pPr lvl="1"/>
            <a:r>
              <a:rPr lang="en-US" dirty="0" smtClean="0"/>
              <a:t>Compiles into </a:t>
            </a:r>
            <a:r>
              <a:rPr lang="en-US" dirty="0" err="1" smtClean="0"/>
              <a:t>bytecode</a:t>
            </a:r>
            <a:r>
              <a:rPr lang="en-US" dirty="0" smtClean="0"/>
              <a:t> and runs on the JVM</a:t>
            </a:r>
          </a:p>
          <a:p>
            <a:pPr lvl="1"/>
            <a:r>
              <a:rPr lang="en-US" dirty="0" smtClean="0"/>
              <a:t>Java libraries and frameworks can also be used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4049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taking functions as arguments</a:t>
            </a:r>
          </a:p>
          <a:p>
            <a:r>
              <a:rPr lang="en-US" dirty="0" smtClean="0"/>
              <a:t>Functions returning a function as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30</a:t>
            </a:fld>
            <a:endParaRPr lang="en-US" b="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01036" y="2777395"/>
            <a:ext cx="5484728" cy="2903410"/>
            <a:chOff x="2055368" y="2700431"/>
            <a:chExt cx="5484728" cy="29034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1664" y="3444123"/>
              <a:ext cx="4375906" cy="10649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00747" y="5111398"/>
              <a:ext cx="313934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Anonymous function of type String =&gt; String</a:t>
              </a:r>
              <a:endParaRPr lang="en-US" sz="16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366973" y="3869692"/>
              <a:ext cx="30527" cy="12417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8" name="Left Brace 7"/>
            <p:cNvSpPr/>
            <p:nvPr/>
          </p:nvSpPr>
          <p:spPr bwMode="auto">
            <a:xfrm rot="16200000">
              <a:off x="4984757" y="3005185"/>
              <a:ext cx="74596" cy="1709009"/>
            </a:xfrm>
            <a:prstGeom prst="leftBrac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55368" y="2700431"/>
              <a:ext cx="2256479" cy="2556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Higher </a:t>
              </a:r>
              <a:r>
                <a:rPr lang="en-US" sz="1600" b="1" i="1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order function</a:t>
              </a:r>
              <a:endParaRPr lang="en-US" sz="16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773241" y="3008292"/>
              <a:ext cx="7573" cy="6412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4842181" y="2700736"/>
              <a:ext cx="269791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Variable number </a:t>
              </a:r>
              <a:r>
                <a:rPr lang="en-US" sz="1600" b="1" i="1" smtClean="0">
                  <a:solidFill>
                    <a:srgbClr val="0070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of arguments</a:t>
              </a:r>
              <a:endParaRPr lang="en-US" sz="16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V="1">
              <a:off x="5069709" y="2967161"/>
              <a:ext cx="2682" cy="47696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494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Underscores </a:t>
            </a:r>
            <a:r>
              <a:rPr lang="en-US" dirty="0" smtClean="0"/>
              <a:t>I</a:t>
            </a:r>
            <a:endParaRPr lang="en-US" dirty="0"/>
          </a:p>
        </p:txBody>
      </p:sp>
      <p:pic>
        <p:nvPicPr>
          <p:cNvPr id="5" name="Content Placeholder 4" descr="Screen Shot 2016-11-09 at 9.35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" b="187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31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459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 II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Import everything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Initialize var to default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Unused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Anonymous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Don’t import name in </a:t>
            </a:r>
            <a:r>
              <a:rPr lang="en-US" sz="2400" dirty="0" smtClean="0"/>
              <a:t>namespace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Existential type</a:t>
            </a:r>
            <a:endParaRPr lang="en-US" sz="24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Screen Shot 2016-02-20 at 4.46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8" y="2309978"/>
            <a:ext cx="3748680" cy="24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0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Placeholder Syntax 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Shortened </a:t>
            </a:r>
            <a:r>
              <a:rPr lang="en-US" dirty="0"/>
              <a:t>form of function literals, replacing named parameters with wildcard operators </a:t>
            </a:r>
            <a:r>
              <a:rPr lang="en-US" dirty="0" smtClean="0"/>
              <a:t>(_)</a:t>
            </a:r>
          </a:p>
          <a:p>
            <a:r>
              <a:rPr lang="en-US" dirty="0" smtClean="0"/>
              <a:t>Example list:</a:t>
            </a:r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val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someNumbers</a:t>
            </a:r>
            <a:r>
              <a:rPr lang="en-US" sz="1800" dirty="0" smtClean="0">
                <a:latin typeface="Courier New"/>
                <a:cs typeface="Courier New"/>
              </a:rPr>
              <a:t> = List(-20,-15,-5,0,5,10)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r>
              <a:rPr lang="en-US" dirty="0" smtClean="0"/>
              <a:t>List numbers greater than 0</a:t>
            </a:r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someNumbers.filter</a:t>
            </a:r>
            <a:r>
              <a:rPr lang="en-US" sz="1800" dirty="0" smtClean="0">
                <a:latin typeface="Courier New"/>
                <a:cs typeface="Courier New"/>
              </a:rPr>
              <a:t>(x =&gt; x&gt;0)</a:t>
            </a:r>
          </a:p>
          <a:p>
            <a:pPr marL="274320" lvl="1" indent="0">
              <a:buNone/>
            </a:pPr>
            <a:endParaRPr lang="en-US" sz="1800" dirty="0" smtClean="0"/>
          </a:p>
          <a:p>
            <a:r>
              <a:rPr lang="en-US" dirty="0" smtClean="0"/>
              <a:t>Same thing, now using wildcard operator, _</a:t>
            </a:r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someNumbers.filter</a:t>
            </a:r>
            <a:r>
              <a:rPr lang="en-US" sz="1800" dirty="0" smtClean="0">
                <a:latin typeface="Courier New"/>
                <a:cs typeface="Courier New"/>
              </a:rPr>
              <a:t>(_ &gt; 0)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9469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Placeholder Syntax II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use multiple underscores, then that implies multiple parameters, NOT reuse of single parameter repeatedly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_ represents 1</a:t>
            </a:r>
            <a:r>
              <a:rPr lang="en-US" baseline="30000" dirty="0" smtClean="0"/>
              <a:t>st</a:t>
            </a:r>
            <a:r>
              <a:rPr lang="en-US" dirty="0" smtClean="0"/>
              <a:t> parameter, 2</a:t>
            </a:r>
            <a:r>
              <a:rPr lang="en-US" baseline="30000" dirty="0" smtClean="0"/>
              <a:t>nd</a:t>
            </a:r>
            <a:r>
              <a:rPr lang="en-US" dirty="0" smtClean="0"/>
              <a:t> _ represents 2</a:t>
            </a:r>
            <a:r>
              <a:rPr lang="en-US" baseline="30000" dirty="0" smtClean="0"/>
              <a:t>nd</a:t>
            </a:r>
            <a:r>
              <a:rPr lang="en-US" dirty="0" smtClean="0"/>
              <a:t> parameter </a:t>
            </a:r>
          </a:p>
          <a:p>
            <a:pPr lvl="1"/>
            <a:endParaRPr lang="en-US" dirty="0"/>
          </a:p>
          <a:p>
            <a:r>
              <a:rPr lang="en-US" dirty="0" smtClean="0"/>
              <a:t>Example below yields missing parameter type</a:t>
            </a:r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val</a:t>
            </a:r>
            <a:r>
              <a:rPr lang="en-US" sz="1800" dirty="0" smtClean="0">
                <a:latin typeface="Courier New"/>
                <a:cs typeface="Courier New"/>
              </a:rPr>
              <a:t> x = _ + _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Instead use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</a:t>
            </a:r>
            <a:r>
              <a:rPr lang="en-US" sz="1800" dirty="0" err="1" smtClean="0">
                <a:latin typeface="Courier New"/>
                <a:cs typeface="Courier New"/>
              </a:rPr>
              <a:t>al</a:t>
            </a:r>
            <a:r>
              <a:rPr lang="en-US" sz="1800" dirty="0" smtClean="0">
                <a:latin typeface="Courier New"/>
                <a:cs typeface="Courier New"/>
              </a:rPr>
              <a:t> x = (_: </a:t>
            </a:r>
            <a:r>
              <a:rPr lang="en-US" sz="1800" dirty="0" err="1" smtClean="0">
                <a:latin typeface="Courier New"/>
                <a:cs typeface="Courier New"/>
              </a:rPr>
              <a:t>Int</a:t>
            </a:r>
            <a:r>
              <a:rPr lang="en-US" sz="1800" dirty="0" smtClean="0">
                <a:latin typeface="Courier New"/>
                <a:cs typeface="Courier New"/>
              </a:rPr>
              <a:t>) + (_: </a:t>
            </a:r>
            <a:r>
              <a:rPr lang="en-US" sz="1800" dirty="0" err="1" smtClean="0">
                <a:latin typeface="Courier New"/>
                <a:cs typeface="Courier New"/>
              </a:rPr>
              <a:t>Int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544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entire parameter list with underscore</a:t>
            </a:r>
          </a:p>
          <a:p>
            <a:pPr lvl="1"/>
            <a:r>
              <a:rPr lang="en-US" dirty="0" smtClean="0"/>
              <a:t>We get another function as a result</a:t>
            </a:r>
          </a:p>
          <a:p>
            <a:pPr lvl="1"/>
            <a:r>
              <a:rPr lang="en-US" dirty="0" smtClean="0"/>
              <a:t>Make sure to leave a space between function name and underscore otherwise compile thinks you’re referring to a different symbol i.e. </a:t>
            </a:r>
            <a:r>
              <a:rPr lang="en-US" dirty="0" err="1" smtClean="0">
                <a:latin typeface="Courier New"/>
                <a:cs typeface="Courier New"/>
              </a:rPr>
              <a:t>println</a:t>
            </a:r>
            <a:r>
              <a:rPr lang="en-US" dirty="0" smtClean="0">
                <a:latin typeface="Courier New"/>
                <a:cs typeface="Courier New"/>
              </a:rPr>
              <a:t> _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/>
                <a:cs typeface="Courier New"/>
              </a:rPr>
              <a:t>println</a:t>
            </a:r>
            <a:r>
              <a:rPr lang="en-US" dirty="0" smtClean="0">
                <a:latin typeface="Courier New"/>
                <a:cs typeface="Courier New"/>
              </a:rPr>
              <a:t>_</a:t>
            </a:r>
          </a:p>
          <a:p>
            <a:endParaRPr lang="en-US" dirty="0"/>
          </a:p>
          <a:p>
            <a:r>
              <a:rPr lang="en-US" dirty="0" smtClean="0"/>
              <a:t>Example: instead of</a:t>
            </a:r>
          </a:p>
          <a:p>
            <a:pPr marL="274320" lvl="1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someNumbers.foreach</a:t>
            </a:r>
            <a:r>
              <a:rPr lang="en-US" sz="1800" dirty="0" smtClean="0">
                <a:latin typeface="Courier New"/>
                <a:cs typeface="Courier New"/>
              </a:rPr>
              <a:t>(x =&gt; </a:t>
            </a:r>
            <a:r>
              <a:rPr lang="en-US" sz="1800" dirty="0" err="1" smtClean="0">
                <a:latin typeface="Courier New"/>
                <a:cs typeface="Courier New"/>
              </a:rPr>
              <a:t>println</a:t>
            </a:r>
            <a:r>
              <a:rPr lang="en-US" sz="1800" dirty="0" smtClean="0">
                <a:latin typeface="Courier New"/>
                <a:cs typeface="Courier New"/>
              </a:rPr>
              <a:t>(x))</a:t>
            </a:r>
          </a:p>
          <a:p>
            <a:r>
              <a:rPr lang="en-US" dirty="0" smtClean="0"/>
              <a:t>Use</a:t>
            </a:r>
          </a:p>
          <a:p>
            <a:pPr marL="27432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someNumbers.foreach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println</a:t>
            </a:r>
            <a:r>
              <a:rPr lang="en-US" dirty="0" smtClean="0">
                <a:latin typeface="Courier New"/>
                <a:cs typeface="Courier New"/>
              </a:rPr>
              <a:t> _)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Application of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5184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of </a:t>
            </a:r>
            <a:r>
              <a:rPr lang="en-US" dirty="0" smtClean="0"/>
              <a:t>Functions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</a:t>
            </a:r>
            <a:r>
              <a:rPr lang="en-US" sz="1800" dirty="0" err="1" smtClean="0">
                <a:latin typeface="Courier New"/>
                <a:cs typeface="Courier New"/>
              </a:rPr>
              <a:t>ef</a:t>
            </a:r>
            <a:r>
              <a:rPr lang="en-US" sz="1800" dirty="0" smtClean="0">
                <a:latin typeface="Courier New"/>
                <a:cs typeface="Courier New"/>
              </a:rPr>
              <a:t> sum(a: </a:t>
            </a:r>
            <a:r>
              <a:rPr lang="en-US" sz="1800" dirty="0" err="1" smtClean="0">
                <a:latin typeface="Courier New"/>
                <a:cs typeface="Courier New"/>
              </a:rPr>
              <a:t>Int</a:t>
            </a:r>
            <a:r>
              <a:rPr lang="en-US" sz="1800" dirty="0" smtClean="0">
                <a:latin typeface="Courier New"/>
                <a:cs typeface="Courier New"/>
              </a:rPr>
              <a:t>, b: </a:t>
            </a:r>
            <a:r>
              <a:rPr lang="en-US" sz="1800" dirty="0" err="1" smtClean="0">
                <a:latin typeface="Courier New"/>
                <a:cs typeface="Courier New"/>
              </a:rPr>
              <a:t>Int</a:t>
            </a:r>
            <a:r>
              <a:rPr lang="en-US" sz="1800" dirty="0" smtClean="0">
                <a:latin typeface="Courier New"/>
                <a:cs typeface="Courier New"/>
              </a:rPr>
              <a:t>, c: </a:t>
            </a:r>
            <a:r>
              <a:rPr lang="en-US" sz="1800" dirty="0" err="1" smtClean="0">
                <a:latin typeface="Courier New"/>
                <a:cs typeface="Courier New"/>
              </a:rPr>
              <a:t>Int</a:t>
            </a:r>
            <a:r>
              <a:rPr lang="en-US" sz="1800" dirty="0" smtClean="0">
                <a:latin typeface="Courier New"/>
                <a:cs typeface="Courier New"/>
              </a:rPr>
              <a:t>) = </a:t>
            </a:r>
            <a:r>
              <a:rPr lang="en-US" sz="1800" dirty="0" err="1" smtClean="0">
                <a:latin typeface="Courier New"/>
                <a:cs typeface="Courier New"/>
              </a:rPr>
              <a:t>a+b+c</a:t>
            </a:r>
            <a:endParaRPr lang="en-US" sz="1800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Create a partially applied function by supplying NONE of the required arguments</a:t>
            </a:r>
          </a:p>
          <a:p>
            <a:pPr lvl="1"/>
            <a:r>
              <a:rPr lang="en-US" dirty="0" smtClean="0"/>
              <a:t>Note 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en-US" dirty="0" smtClean="0"/>
              <a:t> is still a function! (not an 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</a:t>
            </a:r>
            <a:r>
              <a:rPr lang="en-US" sz="1800" dirty="0" err="1" smtClean="0">
                <a:latin typeface="Courier New"/>
                <a:cs typeface="Courier New"/>
              </a:rPr>
              <a:t>al</a:t>
            </a:r>
            <a:r>
              <a:rPr lang="en-US" sz="1800" dirty="0" smtClean="0">
                <a:latin typeface="Courier New"/>
                <a:cs typeface="Courier New"/>
              </a:rPr>
              <a:t> a = sum _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a: (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, 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, 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) =&gt; 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 = &lt;function3</a:t>
            </a:r>
            <a:r>
              <a:rPr lang="en-US" sz="1800" dirty="0" smtClean="0">
                <a:solidFill>
                  <a:srgbClr val="3366FF"/>
                </a:solidFill>
                <a:latin typeface="Courier New"/>
                <a:cs typeface="Courier New"/>
              </a:rPr>
              <a:t>&gt;</a:t>
            </a:r>
          </a:p>
          <a:p>
            <a:pPr marL="274320" lvl="1" indent="0">
              <a:buNone/>
            </a:pPr>
            <a:endParaRPr lang="en-US" sz="18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So If we try, should work as expected</a:t>
            </a:r>
          </a:p>
          <a:p>
            <a:pPr marL="274320" lvl="1" indent="0">
              <a:buNone/>
            </a:pPr>
            <a:r>
              <a:rPr lang="is-IS" sz="1800" dirty="0" smtClean="0">
                <a:latin typeface="Courier New"/>
                <a:cs typeface="Courier New"/>
              </a:rPr>
              <a:t>a(4,5,6)</a:t>
            </a:r>
            <a:endParaRPr lang="en-US" sz="1800" dirty="0" smtClean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0310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 of </a:t>
            </a:r>
            <a:r>
              <a:rPr lang="en-US" dirty="0" smtClean="0"/>
              <a:t>Functions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dirty="0"/>
              <a:t>can also retain SOME of the parameters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val</a:t>
            </a:r>
            <a:r>
              <a:rPr lang="en-US" sz="1800" dirty="0">
                <a:latin typeface="Courier New"/>
                <a:cs typeface="Courier New"/>
              </a:rPr>
              <a:t> b = sum(1,2,_:Int)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b: 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 =&gt; </a:t>
            </a:r>
            <a:r>
              <a:rPr lang="en-US" sz="1800" dirty="0" err="1">
                <a:solidFill>
                  <a:srgbClr val="3366FF"/>
                </a:solidFill>
                <a:latin typeface="Courier New"/>
                <a:cs typeface="Courier New"/>
              </a:rPr>
              <a:t>Int</a:t>
            </a:r>
            <a:r>
              <a:rPr lang="en-US" sz="1800" dirty="0">
                <a:solidFill>
                  <a:srgbClr val="3366FF"/>
                </a:solidFill>
                <a:latin typeface="Courier New"/>
                <a:cs typeface="Courier New"/>
              </a:rPr>
              <a:t> = &lt;function1&gt;</a:t>
            </a:r>
          </a:p>
          <a:p>
            <a:endParaRPr lang="en-US" dirty="0" smtClean="0"/>
          </a:p>
          <a:p>
            <a:r>
              <a:rPr lang="en-US" dirty="0" smtClean="0"/>
              <a:t>So what happens when you try?</a:t>
            </a:r>
          </a:p>
          <a:p>
            <a:pPr marL="274320" lvl="1" indent="0">
              <a:buNone/>
            </a:pPr>
            <a:r>
              <a:rPr lang="en-US" sz="1800" dirty="0">
                <a:latin typeface="Courier New"/>
                <a:cs typeface="Courier New"/>
              </a:rPr>
              <a:t>b</a:t>
            </a:r>
            <a:r>
              <a:rPr lang="en-US" sz="1800" dirty="0" smtClean="0">
                <a:latin typeface="Courier New"/>
                <a:cs typeface="Courier New"/>
              </a:rPr>
              <a:t>(4,5,6)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Makes more sense to use just one parameter </a:t>
            </a:r>
          </a:p>
          <a:p>
            <a:pPr marL="274320" lvl="1" indent="0">
              <a:buNone/>
            </a:pPr>
            <a:r>
              <a:rPr lang="en-US" sz="1800" dirty="0">
                <a:latin typeface="Courier New"/>
                <a:cs typeface="Courier New"/>
              </a:rPr>
              <a:t>b</a:t>
            </a:r>
            <a:r>
              <a:rPr lang="en-US" sz="1800" dirty="0" smtClean="0">
                <a:latin typeface="Courier New"/>
                <a:cs typeface="Courier New"/>
              </a:rPr>
              <a:t>(6)</a:t>
            </a:r>
          </a:p>
          <a:p>
            <a:endParaRPr lang="en-US" sz="2200" dirty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Notice how we can reuse a function invocation with different parameter lists i.e. </a:t>
            </a:r>
            <a:r>
              <a:rPr lang="en-US" dirty="0" err="1" smtClean="0">
                <a:latin typeface="Courier New"/>
                <a:cs typeface="Courier New"/>
              </a:rPr>
              <a:t>val</a:t>
            </a:r>
            <a:r>
              <a:rPr lang="en-US" dirty="0" smtClean="0">
                <a:latin typeface="Courier New"/>
                <a:cs typeface="Courier New"/>
              </a:rPr>
              <a:t> a </a:t>
            </a:r>
            <a:r>
              <a:rPr lang="en-US" dirty="0" err="1" smtClean="0">
                <a:latin typeface="+mj-lt"/>
                <a:cs typeface="Courier New"/>
              </a:rPr>
              <a:t>vs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val</a:t>
            </a:r>
            <a:r>
              <a:rPr lang="en-US" dirty="0" smtClean="0">
                <a:latin typeface="Courier New"/>
                <a:cs typeface="Courier New"/>
              </a:rPr>
              <a:t> b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2237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that return nothing i.e.,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Unit</a:t>
            </a:r>
            <a:r>
              <a:rPr lang="en-US" dirty="0" smtClean="0"/>
              <a:t>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38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3" y="2133018"/>
            <a:ext cx="3987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By-name parameters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Specifying a by-name parameter</a:t>
            </a:r>
          </a:p>
          <a:p>
            <a:endParaRPr lang="en-US" sz="2000" dirty="0"/>
          </a:p>
          <a:p>
            <a:r>
              <a:rPr lang="en-US" sz="2000" dirty="0" smtClean="0"/>
              <a:t>It gets evaluated (into a value) each </a:t>
            </a:r>
            <a:r>
              <a:rPr lang="en-US" sz="2000" dirty="0"/>
              <a:t>time </a:t>
            </a:r>
            <a:r>
              <a:rPr lang="en-US" sz="2000" dirty="0" smtClean="0"/>
              <a:t>it is referenced</a:t>
            </a:r>
          </a:p>
          <a:p>
            <a:pPr lvl="1"/>
            <a:r>
              <a:rPr lang="en-US" sz="1800" dirty="0" smtClean="0"/>
              <a:t>If a value is passed, then there is no effect</a:t>
            </a:r>
          </a:p>
          <a:p>
            <a:pPr lvl="1"/>
            <a:r>
              <a:rPr lang="en-US" sz="1800" dirty="0" smtClean="0"/>
              <a:t>If a function is passed, then it is invoked for every usage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39</a:t>
            </a:fld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1411897" y="2011172"/>
            <a:ext cx="2323072" cy="25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C0000"/>
                </a:solidFill>
                <a:latin typeface="Courier New" charset="0"/>
                <a:ea typeface="Courier New" charset="0"/>
                <a:cs typeface="Courier New" charset="0"/>
              </a:rPr>
              <a:t>&lt;identifier&gt;: =&gt; &lt;type&gt;</a:t>
            </a:r>
            <a:endParaRPr lang="en-US" sz="1200" b="1" dirty="0">
              <a:solidFill>
                <a:srgbClr val="CC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10" y="3587199"/>
            <a:ext cx="3034459" cy="936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55" y="3587199"/>
            <a:ext cx="1335183" cy="548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401" y="4604076"/>
            <a:ext cx="4326406" cy="12834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9800" y="6095425"/>
            <a:ext cx="6743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 parameter of type A acts like a </a:t>
            </a:r>
            <a:r>
              <a:rPr lang="en-US" sz="1600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val</a:t>
            </a:r>
            <a:r>
              <a:rPr lang="en-US" sz="16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 (its body is evaluated once, when bound) and one of type =&gt; A acts like a </a:t>
            </a:r>
            <a:r>
              <a:rPr lang="en-US" sz="1600" b="1" i="1" dirty="0" err="1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def</a:t>
            </a:r>
            <a:r>
              <a:rPr lang="en-US" sz="16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 (its body is evaluated whenever it is used).</a:t>
            </a:r>
          </a:p>
        </p:txBody>
      </p:sp>
    </p:spTree>
    <p:extLst>
      <p:ext uri="{BB962C8B-B14F-4D97-AF65-F5344CB8AC3E}">
        <p14:creationId xmlns:p14="http://schemas.microsoft.com/office/powerpoint/2010/main" val="128973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for Spark and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was written in </a:t>
            </a:r>
            <a:r>
              <a:rPr lang="en-US" dirty="0" err="1" smtClean="0"/>
              <a:t>Scala</a:t>
            </a:r>
            <a:r>
              <a:rPr lang="en-US" dirty="0" smtClean="0"/>
              <a:t>, therefore</a:t>
            </a:r>
          </a:p>
          <a:p>
            <a:r>
              <a:rPr lang="en-US" dirty="0"/>
              <a:t>Access to latest n greatest Spark features!!  </a:t>
            </a:r>
          </a:p>
          <a:p>
            <a:pPr lvl="1"/>
            <a:r>
              <a:rPr lang="en-US" sz="1800" dirty="0"/>
              <a:t>New features come out in </a:t>
            </a:r>
            <a:r>
              <a:rPr lang="en-US" sz="1800" dirty="0" err="1"/>
              <a:t>Scala</a:t>
            </a:r>
            <a:r>
              <a:rPr lang="en-US" sz="1800" dirty="0"/>
              <a:t> before </a:t>
            </a:r>
            <a:r>
              <a:rPr lang="en-US" sz="1800" dirty="0" smtClean="0"/>
              <a:t>Python/R/Java</a:t>
            </a:r>
          </a:p>
          <a:p>
            <a:pPr lvl="1"/>
            <a:r>
              <a:rPr lang="en-US" sz="1800" dirty="0" smtClean="0"/>
              <a:t>Some features aren’t even written in Python/R/Java i.e. </a:t>
            </a:r>
            <a:r>
              <a:rPr lang="en-US" sz="1800" dirty="0" err="1" smtClean="0"/>
              <a:t>GraphX</a:t>
            </a:r>
            <a:endParaRPr lang="en-US" sz="1800" dirty="0"/>
          </a:p>
          <a:p>
            <a:endParaRPr lang="en-US" dirty="0" smtClean="0"/>
          </a:p>
          <a:p>
            <a:r>
              <a:rPr lang="en-US" dirty="0" err="1" smtClean="0"/>
              <a:t>Scala</a:t>
            </a:r>
            <a:r>
              <a:rPr lang="en-US" dirty="0" smtClean="0"/>
              <a:t> has built in support for distributed/parallel computing, so it will be the language you use when building production-quality data science code</a:t>
            </a:r>
          </a:p>
          <a:p>
            <a:pPr lvl="1"/>
            <a:r>
              <a:rPr lang="en-US" dirty="0" smtClean="0"/>
              <a:t>In contrast, writing distributed computing code in Python </a:t>
            </a:r>
            <a:r>
              <a:rPr lang="en-US" dirty="0"/>
              <a:t>is complex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www.toptal.com</a:t>
            </a:r>
            <a:r>
              <a:rPr lang="en-US" dirty="0">
                <a:hlinkClick r:id="rId3"/>
              </a:rPr>
              <a:t>/python/beginners-guide-to-concurrency-and-parallelism-in-python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71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literal that takes two integers and returns the higher </a:t>
            </a:r>
            <a:r>
              <a:rPr lang="en-US" dirty="0" smtClean="0"/>
              <a:t>number (integer)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Skeleton code:</a:t>
            </a:r>
            <a:endParaRPr lang="en-US" dirty="0"/>
          </a:p>
          <a:p>
            <a:pPr marL="274320" lvl="1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val</a:t>
            </a:r>
            <a:r>
              <a:rPr lang="en-US" sz="1600" dirty="0">
                <a:latin typeface="Courier New"/>
                <a:cs typeface="Courier New"/>
              </a:rPr>
              <a:t> max =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  <a:r>
              <a:rPr lang="en-US" sz="1600" dirty="0" smtClean="0">
                <a:latin typeface="Courier New"/>
                <a:cs typeface="Courier New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  <a:r>
              <a:rPr lang="en-US" sz="1600" dirty="0" smtClean="0">
                <a:latin typeface="Courier New"/>
                <a:cs typeface="Courier New"/>
              </a:rPr>
              <a:t>) </a:t>
            </a:r>
            <a:r>
              <a:rPr lang="en-US" sz="1600" dirty="0">
                <a:latin typeface="Courier New"/>
                <a:cs typeface="Courier New"/>
              </a:rPr>
              <a:t>=&gt; 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  <a:endParaRPr lang="en-US" sz="16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40</a:t>
            </a:fld>
            <a:endParaRPr lang="en-US" b="0" dirty="0"/>
          </a:p>
        </p:txBody>
      </p:sp>
      <p:pic>
        <p:nvPicPr>
          <p:cNvPr id="6" name="Picture 5" descr="exerc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7" y="516686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STRINGS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3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does not have its own String class; it uses Java’s (</a:t>
            </a:r>
            <a:r>
              <a:rPr lang="en-US" dirty="0" err="1" smtClean="0"/>
              <a:t>java.lang.String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 Java’s String class methods are available to you</a:t>
            </a:r>
          </a:p>
          <a:p>
            <a:r>
              <a:rPr lang="en-US" dirty="0" smtClean="0"/>
              <a:t>Some popular String class methods are </a:t>
            </a:r>
          </a:p>
          <a:p>
            <a:pPr marL="274320" lvl="1" indent="0">
              <a:buNone/>
            </a:pPr>
            <a:r>
              <a:rPr lang="en-US" dirty="0" smtClean="0"/>
              <a:t>Length: (# of chars in a string)</a:t>
            </a:r>
          </a:p>
          <a:p>
            <a:pPr marL="577850" lvl="2" indent="0">
              <a:spcBef>
                <a:spcPts val="0"/>
              </a:spcBef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palindrome = "A man, a plan, a canal, Panama"</a:t>
            </a:r>
          </a:p>
          <a:p>
            <a:pPr marL="577850" lvl="2" indent="0">
              <a:spcBef>
                <a:spcPts val="0"/>
              </a:spcBef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palindrome.length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577850" lvl="2" indent="0">
              <a:spcBef>
                <a:spcPts val="0"/>
              </a:spcBef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303530" lvl="1" indent="0">
              <a:spcBef>
                <a:spcPts val="0"/>
              </a:spcBef>
              <a:buNone/>
            </a:pPr>
            <a:r>
              <a:rPr lang="en-US" dirty="0" smtClean="0">
                <a:cs typeface="Courier New"/>
              </a:rPr>
              <a:t>String concatenate</a:t>
            </a:r>
          </a:p>
          <a:p>
            <a:pPr marL="565150" lvl="2" indent="0">
              <a:spcBef>
                <a:spcPts val="0"/>
              </a:spcBef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str1 = "Hello "</a:t>
            </a:r>
          </a:p>
          <a:p>
            <a:pPr marL="565150" lvl="2" indent="0">
              <a:spcBef>
                <a:spcPts val="0"/>
              </a:spcBef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str2 =  "World"</a:t>
            </a:r>
          </a:p>
          <a:p>
            <a:pPr marL="565150" lvl="2" indent="0">
              <a:spcBef>
                <a:spcPts val="0"/>
              </a:spcBef>
              <a:buNone/>
            </a:pPr>
            <a:r>
              <a:rPr lang="en-US" dirty="0" err="1">
                <a:latin typeface="Courier New"/>
                <a:cs typeface="Courier New"/>
              </a:rPr>
              <a:t>println</a:t>
            </a:r>
            <a:r>
              <a:rPr lang="en-US" dirty="0">
                <a:latin typeface="Courier New"/>
                <a:cs typeface="Courier New"/>
              </a:rPr>
              <a:t>("Concatenated strings " + str1 + str2)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ethods from </a:t>
            </a:r>
            <a:r>
              <a:rPr lang="en-US" dirty="0" err="1" smtClean="0"/>
              <a:t>java.lang.String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2575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char </a:t>
            </a:r>
            <a:r>
              <a:rPr lang="en-US" dirty="0" err="1" smtClean="0">
                <a:solidFill>
                  <a:srgbClr val="3366FF"/>
                </a:solidFill>
                <a:latin typeface="Courier New"/>
                <a:cs typeface="Courier New"/>
              </a:rPr>
              <a:t>charAt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(int index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)</a:t>
            </a:r>
            <a:r>
              <a:rPr lang="en-US" b="1" dirty="0" smtClean="0"/>
              <a:t>: </a:t>
            </a:r>
            <a:r>
              <a:rPr lang="en-US" dirty="0" smtClean="0"/>
              <a:t>Returns </a:t>
            </a:r>
            <a:r>
              <a:rPr lang="en-US" dirty="0"/>
              <a:t>the char value at the specified index</a:t>
            </a:r>
            <a:r>
              <a:rPr lang="en-US" dirty="0" smtClean="0"/>
              <a:t>.</a:t>
            </a:r>
          </a:p>
          <a:p>
            <a:pPr marL="282575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3366FF"/>
                </a:solidFill>
                <a:latin typeface="Courier New"/>
                <a:cs typeface="Courier New"/>
              </a:rPr>
              <a:t>indexOf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(int 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ch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)</a:t>
            </a:r>
            <a:r>
              <a:rPr lang="en-US" b="1" dirty="0" smtClean="0"/>
              <a:t>: </a:t>
            </a:r>
            <a:r>
              <a:rPr lang="en-US" dirty="0" smtClean="0"/>
              <a:t>Returns </a:t>
            </a:r>
            <a:r>
              <a:rPr lang="en-US" dirty="0"/>
              <a:t>the index within this string of the first occurrence of the specified character.</a:t>
            </a:r>
          </a:p>
          <a:p>
            <a:pPr marL="282575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String[] 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split(String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 regex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)</a:t>
            </a:r>
            <a:r>
              <a:rPr lang="en-US" b="1" dirty="0" smtClean="0"/>
              <a:t>: </a:t>
            </a:r>
            <a:r>
              <a:rPr lang="en-US" dirty="0" smtClean="0"/>
              <a:t>Splits </a:t>
            </a:r>
            <a:r>
              <a:rPr lang="en-US" dirty="0"/>
              <a:t>this string around matches of the </a:t>
            </a:r>
            <a:r>
              <a:rPr lang="en-US" dirty="0" smtClean="0"/>
              <a:t>given regular expression</a:t>
            </a:r>
            <a:endParaRPr lang="en-US" dirty="0">
              <a:hlinkClick r:id="rId3"/>
            </a:endParaRPr>
          </a:p>
          <a:p>
            <a:pPr marL="282575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String 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substring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(int 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beginIndex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)</a:t>
            </a:r>
            <a:r>
              <a:rPr lang="en-US" b="1" dirty="0" smtClean="0"/>
              <a:t>:</a:t>
            </a:r>
            <a:r>
              <a:rPr lang="en-US" dirty="0"/>
              <a:t> Returns a new string that is a substring of this string.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more info on </a:t>
            </a:r>
            <a:r>
              <a:rPr lang="en-US" dirty="0" err="1" smtClean="0"/>
              <a:t>java.lang.String</a:t>
            </a:r>
            <a:r>
              <a:rPr lang="en-US" dirty="0" smtClean="0"/>
              <a:t> </a:t>
            </a:r>
          </a:p>
          <a:p>
            <a:pPr marL="295275" lvl="1" indent="0">
              <a:buNone/>
            </a:pPr>
            <a:r>
              <a:rPr lang="en-US" sz="1800" dirty="0" smtClean="0">
                <a:latin typeface="Courier New"/>
                <a:cs typeface="Courier New"/>
                <a:hlinkClick r:id="rId4"/>
              </a:rPr>
              <a:t>https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://</a:t>
            </a:r>
            <a:r>
              <a:rPr lang="en-US" sz="1800" dirty="0" err="1">
                <a:latin typeface="Courier New"/>
                <a:cs typeface="Courier New"/>
                <a:hlinkClick r:id="rId4"/>
              </a:rPr>
              <a:t>docs.oracle.com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/</a:t>
            </a:r>
            <a:r>
              <a:rPr lang="en-US" sz="1800" dirty="0" err="1">
                <a:latin typeface="Courier New"/>
                <a:cs typeface="Courier New"/>
                <a:hlinkClick r:id="rId4"/>
              </a:rPr>
              <a:t>javase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/6/docs/</a:t>
            </a:r>
            <a:r>
              <a:rPr lang="en-US" sz="1800" dirty="0" err="1">
                <a:latin typeface="Courier New"/>
                <a:cs typeface="Courier New"/>
                <a:hlinkClick r:id="rId4"/>
              </a:rPr>
              <a:t>api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/java/</a:t>
            </a:r>
            <a:r>
              <a:rPr lang="en-US" sz="1800" dirty="0" err="1">
                <a:latin typeface="Courier New"/>
                <a:cs typeface="Courier New"/>
                <a:hlinkClick r:id="rId4"/>
              </a:rPr>
              <a:t>lang</a:t>
            </a:r>
            <a:r>
              <a:rPr lang="en-US" sz="1800" dirty="0">
                <a:latin typeface="Courier New"/>
                <a:cs typeface="Courier New"/>
                <a:hlinkClick r:id="rId4"/>
              </a:rPr>
              <a:t>/</a:t>
            </a:r>
            <a:r>
              <a:rPr lang="en-US" sz="1800" dirty="0" err="1">
                <a:latin typeface="Courier New"/>
                <a:cs typeface="Courier New"/>
                <a:hlinkClick r:id="rId4"/>
              </a:rPr>
              <a:t>String.html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6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notation for string interpolation is s prefix before 1</a:t>
            </a:r>
            <a:r>
              <a:rPr lang="en-US" baseline="30000" dirty="0" smtClean="0"/>
              <a:t>st</a:t>
            </a:r>
            <a:r>
              <a:rPr lang="en-US" dirty="0" smtClean="0"/>
              <a:t> double quote in string (similar to Python)</a:t>
            </a:r>
            <a:endParaRPr lang="en-US" dirty="0"/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</a:t>
            </a:r>
            <a:r>
              <a:rPr lang="en-US" sz="1800" dirty="0" err="1" smtClean="0">
                <a:latin typeface="Courier New"/>
                <a:cs typeface="Courier New"/>
              </a:rPr>
              <a:t>al</a:t>
            </a:r>
            <a:r>
              <a:rPr lang="en-US" sz="1800" dirty="0" smtClean="0">
                <a:latin typeface="Courier New"/>
                <a:cs typeface="Courier New"/>
              </a:rPr>
              <a:t> x = 20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println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err="1">
                <a:latin typeface="Courier New"/>
                <a:cs typeface="Courier New"/>
              </a:rPr>
              <a:t>s"The</a:t>
            </a:r>
            <a:r>
              <a:rPr lang="en-US" sz="1800" dirty="0">
                <a:latin typeface="Courier New"/>
                <a:cs typeface="Courier New"/>
              </a:rPr>
              <a:t> value of x is $x"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You can do calculations inside the variable (enclosed by curly braces)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println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err="1">
                <a:latin typeface="Courier New"/>
                <a:cs typeface="Courier New"/>
              </a:rPr>
              <a:t>s"The</a:t>
            </a:r>
            <a:r>
              <a:rPr lang="en-US" sz="1800" dirty="0">
                <a:latin typeface="Courier New"/>
                <a:cs typeface="Courier New"/>
              </a:rPr>
              <a:t> value of x is </a:t>
            </a:r>
            <a:r>
              <a:rPr lang="en-US" sz="1800" dirty="0" smtClean="0">
                <a:latin typeface="Courier New"/>
                <a:cs typeface="Courier New"/>
              </a:rPr>
              <a:t>${3*x}"</a:t>
            </a:r>
            <a:r>
              <a:rPr lang="en-US" sz="1800" dirty="0">
                <a:latin typeface="Courier New"/>
                <a:cs typeface="Courier New"/>
              </a:rPr>
              <a:t>)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44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7342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regex is a string of characters (including punctuation) that represents a search pattern</a:t>
            </a:r>
          </a:p>
          <a:p>
            <a:pPr lvl="1"/>
            <a:r>
              <a:rPr lang="en-US" dirty="0" smtClean="0"/>
              <a:t>Example is </a:t>
            </a:r>
            <a:r>
              <a:rPr lang="en-US" dirty="0" err="1" smtClean="0"/>
              <a:t>grep</a:t>
            </a:r>
            <a:r>
              <a:rPr lang="en-US" dirty="0" smtClean="0"/>
              <a:t> tool</a:t>
            </a:r>
          </a:p>
          <a:p>
            <a:pPr lvl="1"/>
            <a:endParaRPr lang="en-US" dirty="0"/>
          </a:p>
          <a:p>
            <a:r>
              <a:rPr lang="en-US" dirty="0" err="1" smtClean="0"/>
              <a:t>Scala’s</a:t>
            </a:r>
            <a:r>
              <a:rPr lang="en-US" dirty="0" smtClean="0"/>
              <a:t> is based on </a:t>
            </a:r>
            <a:r>
              <a:rPr lang="en-US" dirty="0" err="1" smtClean="0"/>
              <a:t>java.util.regex.Pattern</a:t>
            </a:r>
            <a:r>
              <a:rPr lang="en-US" dirty="0" smtClean="0"/>
              <a:t> (note these may be a bit different from what you use in Python or </a:t>
            </a:r>
            <a:r>
              <a:rPr lang="en-US" dirty="0" err="1" smtClean="0"/>
              <a:t>grep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27432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address = "123 Main Street Suite 101"</a:t>
            </a:r>
          </a:p>
          <a:p>
            <a:pPr marL="274320" lvl="1" indent="0"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numPattern</a:t>
            </a:r>
            <a:r>
              <a:rPr lang="en-US" dirty="0">
                <a:latin typeface="Courier New"/>
                <a:cs typeface="Courier New"/>
              </a:rPr>
              <a:t> = "[0-9]+".</a:t>
            </a:r>
            <a:r>
              <a:rPr lang="en-US" dirty="0" smtClean="0">
                <a:latin typeface="Courier New"/>
                <a:cs typeface="Courier New"/>
              </a:rPr>
              <a:t>r</a:t>
            </a:r>
          </a:p>
          <a:p>
            <a:pPr marL="274320" lvl="1" indent="0">
              <a:buNone/>
            </a:pPr>
            <a:endParaRPr lang="en-US" dirty="0" err="1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6481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Then, we save the first match to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val</a:t>
            </a:r>
            <a:r>
              <a:rPr lang="en-US" sz="1800" dirty="0">
                <a:latin typeface="Courier New"/>
                <a:cs typeface="Courier New"/>
              </a:rPr>
              <a:t> match1 = </a:t>
            </a:r>
            <a:r>
              <a:rPr lang="en-US" sz="1800" dirty="0" err="1">
                <a:latin typeface="Courier New"/>
                <a:cs typeface="Courier New"/>
              </a:rPr>
              <a:t>numPattern.findFirstIn</a:t>
            </a:r>
            <a:r>
              <a:rPr lang="en-US" sz="1800" dirty="0">
                <a:latin typeface="Courier New"/>
                <a:cs typeface="Courier New"/>
              </a:rPr>
              <a:t>(address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The general pattern is 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</a:t>
            </a:r>
            <a:r>
              <a:rPr lang="en-US" sz="1800" dirty="0" err="1" smtClean="0">
                <a:latin typeface="Courier New"/>
                <a:cs typeface="Courier New"/>
              </a:rPr>
              <a:t>al</a:t>
            </a:r>
            <a:r>
              <a:rPr lang="en-US" sz="1800" dirty="0" smtClean="0">
                <a:latin typeface="Courier New"/>
                <a:cs typeface="Courier New"/>
              </a:rPr>
              <a:t> &lt;regex value&gt;(&lt;identifier&gt;) = &lt;input string&gt;</a:t>
            </a:r>
            <a:endParaRPr lang="en-US" sz="1800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To get all values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val</a:t>
            </a:r>
            <a:r>
              <a:rPr lang="en-US" sz="1800" dirty="0">
                <a:latin typeface="Courier New"/>
                <a:cs typeface="Courier New"/>
              </a:rPr>
              <a:t> matches = </a:t>
            </a:r>
            <a:r>
              <a:rPr lang="en-US" sz="1800" dirty="0" err="1">
                <a:latin typeface="Courier New"/>
                <a:cs typeface="Courier New"/>
              </a:rPr>
              <a:t>numPattern.findAllIn</a:t>
            </a:r>
            <a:r>
              <a:rPr lang="en-US" sz="1800" dirty="0">
                <a:latin typeface="Courier New"/>
                <a:cs typeface="Courier New"/>
              </a:rPr>
              <a:t>(address)</a:t>
            </a:r>
          </a:p>
          <a:p>
            <a:pPr marL="274320" lvl="1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matches.foreach</a:t>
            </a:r>
            <a:r>
              <a:rPr lang="en-US" sz="1800" dirty="0">
                <a:latin typeface="Courier New"/>
                <a:cs typeface="Courier New"/>
              </a:rPr>
              <a:t>(</a:t>
            </a:r>
            <a:r>
              <a:rPr lang="en-US" sz="1800" dirty="0" err="1">
                <a:latin typeface="Courier New"/>
                <a:cs typeface="Courier New"/>
              </a:rPr>
              <a:t>println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  <a:p>
            <a:pPr marL="274320" lvl="1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46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30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this string</a:t>
            </a:r>
          </a:p>
          <a:p>
            <a:pPr marL="274320" lvl="3" indent="0">
              <a:buSzPct val="85000"/>
              <a:buNone/>
            </a:pPr>
            <a:r>
              <a:rPr lang="en-US" dirty="0" err="1">
                <a:latin typeface="Courier New"/>
                <a:cs typeface="Courier New"/>
              </a:rPr>
              <a:t>val</a:t>
            </a:r>
            <a:r>
              <a:rPr lang="en-US" dirty="0">
                <a:latin typeface="Courier New"/>
                <a:cs typeface="Courier New"/>
              </a:rPr>
              <a:t> palindrome = "A man, a plan, </a:t>
            </a:r>
            <a:r>
              <a:rPr lang="en-US" dirty="0" smtClean="0">
                <a:latin typeface="Courier New"/>
                <a:cs typeface="Courier New"/>
              </a:rPr>
              <a:t>1221, a </a:t>
            </a:r>
            <a:r>
              <a:rPr lang="en-US" dirty="0">
                <a:latin typeface="Courier New"/>
                <a:cs typeface="Courier New"/>
              </a:rPr>
              <a:t>canal, Panama"</a:t>
            </a:r>
          </a:p>
          <a:p>
            <a:endParaRPr lang="en-US" dirty="0" smtClean="0"/>
          </a:p>
          <a:p>
            <a:r>
              <a:rPr lang="en-US" dirty="0" smtClean="0"/>
              <a:t>Try these</a:t>
            </a:r>
          </a:p>
          <a:p>
            <a:pPr lvl="1"/>
            <a:r>
              <a:rPr lang="en-US" dirty="0" smtClean="0"/>
              <a:t>What is the 5</a:t>
            </a:r>
            <a:r>
              <a:rPr lang="en-US" baseline="30000" dirty="0" smtClean="0"/>
              <a:t>th</a:t>
            </a:r>
            <a:r>
              <a:rPr lang="en-US" dirty="0" smtClean="0"/>
              <a:t> character?</a:t>
            </a:r>
          </a:p>
          <a:p>
            <a:pPr lvl="1"/>
            <a:r>
              <a:rPr lang="en-US" dirty="0" smtClean="0"/>
              <a:t>What is the index of the letter “P”?</a:t>
            </a:r>
          </a:p>
          <a:p>
            <a:pPr lvl="1"/>
            <a:r>
              <a:rPr lang="en-US" dirty="0" smtClean="0"/>
              <a:t>What happens when you do a string split on “plan”?</a:t>
            </a:r>
          </a:p>
          <a:p>
            <a:pPr lvl="1"/>
            <a:r>
              <a:rPr lang="en-US" dirty="0" smtClean="0"/>
              <a:t>Create a substring “Panama”</a:t>
            </a:r>
          </a:p>
          <a:p>
            <a:pPr lvl="1"/>
            <a:r>
              <a:rPr lang="en-US" dirty="0" smtClean="0"/>
              <a:t>Do a regular expression search for “1221”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47</a:t>
            </a:fld>
            <a:endParaRPr lang="en-US" b="0" dirty="0"/>
          </a:p>
        </p:txBody>
      </p:sp>
      <p:pic>
        <p:nvPicPr>
          <p:cNvPr id="5" name="Picture 4" descr="exerc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7" y="516686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TUPLES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1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tuple is a data structure where you can combine </a:t>
            </a:r>
            <a:r>
              <a:rPr lang="en-US" dirty="0"/>
              <a:t>a fixed number of items together so that they can be passed around as a whole. </a:t>
            </a:r>
            <a:endParaRPr lang="en-US" dirty="0" smtClean="0"/>
          </a:p>
          <a:p>
            <a:r>
              <a:rPr lang="en-US" dirty="0" smtClean="0"/>
              <a:t>Different from Arrays or Lists, Tuples </a:t>
            </a:r>
            <a:r>
              <a:rPr lang="en-US" dirty="0"/>
              <a:t>can hold objects with different types 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are also </a:t>
            </a:r>
            <a:r>
              <a:rPr lang="en-US" dirty="0" smtClean="0"/>
              <a:t>immutable</a:t>
            </a:r>
          </a:p>
          <a:p>
            <a:pPr lvl="1"/>
            <a:endParaRPr lang="en-US" dirty="0"/>
          </a:p>
          <a:p>
            <a:r>
              <a:rPr lang="en-US" dirty="0" smtClean="0"/>
              <a:t>Example</a:t>
            </a:r>
          </a:p>
          <a:p>
            <a:pPr marL="282575" lvl="1" indent="0">
              <a:buNone/>
            </a:pPr>
            <a:r>
              <a:rPr lang="it-IT" sz="1600" dirty="0">
                <a:latin typeface="Courier New"/>
                <a:cs typeface="Courier New"/>
              </a:rPr>
              <a:t>val t = (1, "hello", 123.45</a:t>
            </a:r>
            <a:r>
              <a:rPr lang="it-IT" sz="1600" dirty="0" smtClean="0">
                <a:latin typeface="Courier New"/>
                <a:cs typeface="Courier New"/>
              </a:rPr>
              <a:t>)</a:t>
            </a:r>
          </a:p>
          <a:p>
            <a:pPr marL="282575" lvl="1" indent="0">
              <a:buNone/>
            </a:pPr>
            <a:endParaRPr lang="it-IT" sz="1600" dirty="0" smtClean="0">
              <a:latin typeface="Courier New"/>
              <a:cs typeface="Courier New"/>
            </a:endParaRPr>
          </a:p>
          <a:p>
            <a:pPr marL="273050" indent="-285750"/>
            <a:r>
              <a:rPr lang="en-US" dirty="0"/>
              <a:t>Tuples are of type Tuple1, Tuple2, Tuple3 </a:t>
            </a:r>
            <a:r>
              <a:rPr lang="en-US" dirty="0" err="1" smtClean="0"/>
              <a:t>etc</a:t>
            </a:r>
            <a:endParaRPr lang="en-US" dirty="0"/>
          </a:p>
          <a:p>
            <a:pPr marL="547370" lvl="1" indent="-285750"/>
            <a:r>
              <a:rPr lang="en-US" dirty="0" smtClean="0"/>
              <a:t>There </a:t>
            </a:r>
            <a:r>
              <a:rPr lang="en-US" dirty="0"/>
              <a:t>currently is an upper limit of 22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7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 Features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Statically typed language</a:t>
            </a:r>
          </a:p>
          <a:p>
            <a:pPr lvl="1"/>
            <a:r>
              <a:rPr lang="en-US" dirty="0"/>
              <a:t>It can infer types from incoming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Object-oriented</a:t>
            </a:r>
          </a:p>
          <a:p>
            <a:pPr lvl="1"/>
            <a:r>
              <a:rPr lang="en-US" dirty="0" smtClean="0"/>
              <a:t>Every value is an object</a:t>
            </a:r>
          </a:p>
          <a:p>
            <a:pPr lvl="1"/>
            <a:r>
              <a:rPr lang="en-US" dirty="0" smtClean="0"/>
              <a:t>Every operation is a function call</a:t>
            </a:r>
          </a:p>
          <a:p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Functions are also objects!</a:t>
            </a:r>
          </a:p>
          <a:p>
            <a:pPr lvl="1"/>
            <a:r>
              <a:rPr lang="en-US" dirty="0" smtClean="0"/>
              <a:t>Functions can call other functions</a:t>
            </a:r>
          </a:p>
          <a:p>
            <a:r>
              <a:rPr lang="en-US" dirty="0" smtClean="0"/>
              <a:t>Multiple forms of execution</a:t>
            </a:r>
          </a:p>
          <a:p>
            <a:pPr lvl="1"/>
            <a:r>
              <a:rPr lang="en-US" dirty="0" smtClean="0"/>
              <a:t>Traditional compilation (i.e. using command line or Eclipse IDE)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REPL (i.e. through command line or </a:t>
            </a:r>
            <a:r>
              <a:rPr lang="en-US" dirty="0" err="1" smtClean="0"/>
              <a:t>Databricks</a:t>
            </a:r>
            <a:r>
              <a:rPr lang="en-US" dirty="0" smtClean="0"/>
              <a:t> Community Edition notebook)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9142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access Tuples using the following syntax:</a:t>
            </a:r>
          </a:p>
          <a:p>
            <a:pPr marL="0" indent="0">
              <a:buNone/>
            </a:pPr>
            <a:endParaRPr lang="en-US" dirty="0" smtClean="0"/>
          </a:p>
          <a:p>
            <a:pPr marL="295275" lvl="1" indent="0">
              <a:spcBef>
                <a:spcPts val="0"/>
              </a:spcBef>
              <a:buNone/>
            </a:pPr>
            <a:r>
              <a:rPr lang="is-IS" sz="1600" dirty="0">
                <a:latin typeface="Courier New"/>
                <a:cs typeface="Courier New"/>
              </a:rPr>
              <a:t>val t = (4,3,2,1)</a:t>
            </a:r>
          </a:p>
          <a:p>
            <a:pPr marL="295275" lvl="1" indent="0">
              <a:spcBef>
                <a:spcPts val="0"/>
              </a:spcBef>
              <a:buNone/>
            </a:pPr>
            <a:r>
              <a:rPr lang="nb-NO" sz="1600" dirty="0">
                <a:latin typeface="Courier New"/>
                <a:cs typeface="Courier New"/>
              </a:rPr>
              <a:t>val sum = t._1 + t._2 + t._3 + t.</a:t>
            </a:r>
            <a:r>
              <a:rPr lang="nb-NO" sz="1600" dirty="0" smtClean="0">
                <a:latin typeface="Courier New"/>
                <a:cs typeface="Courier New"/>
              </a:rPr>
              <a:t>_4</a:t>
            </a:r>
            <a:endParaRPr lang="nb-NO" sz="1600" dirty="0">
              <a:latin typeface="Courier New"/>
              <a:cs typeface="Courier New"/>
            </a:endParaRPr>
          </a:p>
          <a:p>
            <a:pPr marL="295275" lvl="1" indent="0">
              <a:spcBef>
                <a:spcPts val="0"/>
              </a:spcBef>
              <a:buNone/>
            </a:pPr>
            <a:r>
              <a:rPr lang="nb-NO" sz="1600" dirty="0" err="1">
                <a:latin typeface="Courier New"/>
                <a:cs typeface="Courier New"/>
              </a:rPr>
              <a:t>println</a:t>
            </a:r>
            <a:r>
              <a:rPr lang="nb-NO" sz="1600" dirty="0">
                <a:latin typeface="Courier New"/>
                <a:cs typeface="Courier New"/>
              </a:rPr>
              <a:t>( "Sum </a:t>
            </a:r>
            <a:r>
              <a:rPr lang="nb-NO" sz="1600" dirty="0" err="1">
                <a:latin typeface="Courier New"/>
                <a:cs typeface="Courier New"/>
              </a:rPr>
              <a:t>of</a:t>
            </a:r>
            <a:r>
              <a:rPr lang="nb-NO" sz="1600" dirty="0">
                <a:latin typeface="Courier New"/>
                <a:cs typeface="Courier New"/>
              </a:rPr>
              <a:t> elements: "  + sum )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7D604-5B73-DB41-983D-2E3D316365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calculates the length between a pair of points </a:t>
            </a:r>
            <a:r>
              <a:rPr lang="en-US" i="1" dirty="0" err="1" smtClean="0">
                <a:latin typeface="Times New Roman"/>
                <a:cs typeface="Times New Roman"/>
              </a:rPr>
              <a:t>src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latin typeface="Times New Roman"/>
                <a:cs typeface="Times New Roman"/>
              </a:rPr>
              <a:t>dest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Hint use the Tuple data structure!</a:t>
            </a:r>
          </a:p>
          <a:p>
            <a:pPr lvl="1"/>
            <a:r>
              <a:rPr lang="en-US" dirty="0" smtClean="0"/>
              <a:t>Here is the method signature</a:t>
            </a:r>
          </a:p>
          <a:p>
            <a:pPr marL="548640" lvl="2" indent="0">
              <a:buNone/>
            </a:pPr>
            <a:r>
              <a:rPr lang="en-US" sz="1400" dirty="0" err="1">
                <a:latin typeface="Courier New"/>
                <a:cs typeface="Courier New"/>
              </a:rPr>
              <a:t>d</a:t>
            </a:r>
            <a:r>
              <a:rPr lang="en-US" sz="1400" dirty="0" err="1" smtClean="0">
                <a:latin typeface="Courier New"/>
                <a:cs typeface="Courier New"/>
              </a:rPr>
              <a:t>ef</a:t>
            </a:r>
            <a:r>
              <a:rPr lang="en-US" sz="1400" dirty="0" smtClean="0">
                <a:latin typeface="Courier New"/>
                <a:cs typeface="Courier New"/>
              </a:rPr>
              <a:t> distance(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: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), </a:t>
            </a:r>
            <a:r>
              <a:rPr lang="en-US" sz="1400" dirty="0" err="1">
                <a:latin typeface="Courier New"/>
                <a:cs typeface="Courier New"/>
              </a:rPr>
              <a:t>dest</a:t>
            </a:r>
            <a:r>
              <a:rPr lang="en-US" sz="1400" dirty="0">
                <a:latin typeface="Courier New"/>
                <a:cs typeface="Courier New"/>
              </a:rPr>
              <a:t>: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)): </a:t>
            </a:r>
            <a:r>
              <a:rPr lang="en-US" sz="1400" dirty="0" smtClean="0">
                <a:latin typeface="Courier New"/>
                <a:cs typeface="Courier New"/>
              </a:rPr>
              <a:t>Double = {</a:t>
            </a:r>
          </a:p>
          <a:p>
            <a:pPr marL="548640" lvl="2" indent="0"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Courier New"/>
                <a:cs typeface="Courier New"/>
              </a:rPr>
              <a:t>&lt; you fill in &gt; </a:t>
            </a:r>
            <a:endParaRPr lang="en-US" sz="14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548640" lvl="2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}</a:t>
            </a:r>
            <a:endParaRPr lang="de-DE" sz="1400" dirty="0">
              <a:latin typeface="Courier New"/>
              <a:cs typeface="Courier New"/>
            </a:endParaRPr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51</a:t>
            </a:fld>
            <a:endParaRPr lang="en-US" b="0" dirty="0"/>
          </a:p>
        </p:txBody>
      </p:sp>
      <p:pic>
        <p:nvPicPr>
          <p:cNvPr id="5" name="Picture 4" descr="exerc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7" y="516686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Big EXERCISE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 square root function using Newton’s Method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 descr="exerci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39" y="2339042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bit of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calculate </a:t>
            </a:r>
            <a:r>
              <a:rPr lang="en-US" i="1" dirty="0" smtClean="0">
                <a:latin typeface="Times New Roman"/>
                <a:cs typeface="Times New Roman"/>
              </a:rPr>
              <a:t>y </a:t>
            </a:r>
            <a:r>
              <a:rPr lang="en-US" dirty="0" smtClean="0"/>
              <a:t>=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Equivalent to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i="1" baseline="30000" dirty="0" smtClean="0">
                <a:latin typeface="Times New Roman"/>
                <a:cs typeface="Times New Roman"/>
              </a:rPr>
              <a:t>2</a:t>
            </a:r>
            <a:r>
              <a:rPr lang="en-US" i="1" dirty="0" smtClean="0">
                <a:latin typeface="Times New Roman"/>
                <a:cs typeface="Times New Roman"/>
              </a:rPr>
              <a:t> - x </a:t>
            </a:r>
            <a:r>
              <a:rPr lang="en-US" dirty="0" smtClean="0">
                <a:cs typeface="Times New Roman"/>
              </a:rPr>
              <a:t>=0 or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cs typeface="Times New Roman"/>
              </a:rPr>
              <a:t> – </a:t>
            </a:r>
            <a:r>
              <a:rPr lang="en-US" i="1" dirty="0" smtClean="0">
                <a:latin typeface="Times New Roman"/>
                <a:cs typeface="Times New Roman"/>
              </a:rPr>
              <a:t>x/y</a:t>
            </a:r>
            <a:r>
              <a:rPr lang="en-US" dirty="0" smtClean="0">
                <a:cs typeface="Times New Roman"/>
              </a:rPr>
              <a:t> = 0</a:t>
            </a:r>
          </a:p>
          <a:p>
            <a:r>
              <a:rPr lang="en-US" dirty="0" smtClean="0">
                <a:cs typeface="Times New Roman"/>
              </a:rPr>
              <a:t>We will try to approximate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cs typeface="Times New Roman"/>
              </a:rPr>
              <a:t> using an estimated value, call it 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cs typeface="Times New Roman"/>
              </a:rPr>
              <a:t> (for guess at the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dirty="0" err="1" smtClean="0">
                <a:cs typeface="Times New Roman"/>
              </a:rPr>
              <a:t>th</a:t>
            </a:r>
            <a:r>
              <a:rPr lang="en-US" dirty="0" smtClean="0">
                <a:cs typeface="Times New Roman"/>
              </a:rPr>
              <a:t> iteration)</a:t>
            </a:r>
          </a:p>
          <a:p>
            <a:r>
              <a:rPr lang="en-US" dirty="0" smtClean="0"/>
              <a:t>Idea is to have error of |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–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 smtClean="0">
                <a:latin typeface="Times New Roman"/>
                <a:cs typeface="Times New Roman"/>
              </a:rPr>
              <a:t>/g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| get as small as possible</a:t>
            </a:r>
          </a:p>
          <a:p>
            <a:r>
              <a:rPr lang="en-US" dirty="0" smtClean="0"/>
              <a:t>If we calculate a (new) value of 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  <a:r>
              <a:rPr lang="en-US" i="1" baseline="-25000" dirty="0" smtClean="0">
                <a:latin typeface="Times New Roman"/>
                <a:cs typeface="Times New Roman"/>
              </a:rPr>
              <a:t>i+1</a:t>
            </a:r>
            <a:r>
              <a:rPr lang="en-US" baseline="-25000" dirty="0" smtClean="0"/>
              <a:t> </a:t>
            </a:r>
            <a:r>
              <a:rPr lang="en-US" dirty="0" smtClean="0"/>
              <a:t>= the mean of (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, </a:t>
            </a:r>
            <a:r>
              <a:rPr lang="en-US" i="1" dirty="0" smtClean="0">
                <a:latin typeface="Times New Roman"/>
                <a:cs typeface="Times New Roman"/>
              </a:rPr>
              <a:t>x/g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), that should get us closer to the true value of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</a:p>
          <a:p>
            <a:pPr lvl="1"/>
            <a:r>
              <a:rPr lang="en-US" dirty="0" smtClean="0">
                <a:latin typeface="+mj-lt"/>
                <a:cs typeface="Times New Roman"/>
              </a:rPr>
              <a:t>i.e</a:t>
            </a:r>
            <a:r>
              <a:rPr lang="en-US" i="1" dirty="0" smtClean="0">
                <a:latin typeface="Times New Roman"/>
                <a:cs typeface="Times New Roman"/>
              </a:rPr>
              <a:t>. g</a:t>
            </a:r>
            <a:r>
              <a:rPr lang="en-US" i="1" baseline="-25000" dirty="0" smtClean="0">
                <a:latin typeface="Times New Roman"/>
                <a:cs typeface="Times New Roman"/>
              </a:rPr>
              <a:t>i+1</a:t>
            </a:r>
            <a:r>
              <a:rPr lang="en-US" i="1" dirty="0" smtClean="0">
                <a:latin typeface="Times New Roman"/>
                <a:cs typeface="Times New Roman"/>
              </a:rPr>
              <a:t>=(g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+x/g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)/2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53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3818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</a:t>
            </a:r>
            <a:r>
              <a:rPr lang="en-US" dirty="0" err="1" smtClean="0"/>
              <a:t>sqrt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to compute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(x)</a:t>
            </a:r>
          </a:p>
          <a:p>
            <a:pPr lvl="1"/>
            <a:r>
              <a:rPr lang="en-US" dirty="0" smtClean="0"/>
              <a:t>Start with an initial estimate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 smtClean="0"/>
              <a:t> (say,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y =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Repeatedly improve the estimate by taking mean of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(y, x/y)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54</a:t>
            </a:fld>
            <a:endParaRPr lang="en-US" b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00768"/>
              </p:ext>
            </p:extLst>
          </p:nvPr>
        </p:nvGraphicFramePr>
        <p:xfrm>
          <a:off x="755650" y="3238500"/>
          <a:ext cx="73279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39194"/>
                <a:gridCol w="2676858"/>
                <a:gridCol w="31118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Estimation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Quotient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2/1 = 2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(1+2)/2</a:t>
                      </a:r>
                      <a:r>
                        <a:rPr lang="en-US" sz="16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= 1.5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1.5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2/1.5 = 1.333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(1.5+1.333)/2</a:t>
                      </a:r>
                      <a:r>
                        <a:rPr lang="en-US" sz="160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= 1.4167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1.4167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2/1.4167 = 1.4118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1.4142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…</a:t>
                      </a:r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67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def</a:t>
            </a:r>
            <a:r>
              <a:rPr lang="en-US" sz="1600" dirty="0">
                <a:latin typeface="Courier New"/>
                <a:cs typeface="Courier New"/>
              </a:rPr>
              <a:t> abs(x: Double) = 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sqrtIter</a:t>
            </a:r>
            <a:r>
              <a:rPr lang="en-US" sz="1600" dirty="0">
                <a:latin typeface="Courier New"/>
                <a:cs typeface="Courier New"/>
              </a:rPr>
              <a:t>(guess: Double, x: Double): Double =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if (</a:t>
            </a:r>
            <a:r>
              <a:rPr lang="en-US" sz="1600" dirty="0" err="1">
                <a:latin typeface="Courier New"/>
                <a:cs typeface="Courier New"/>
              </a:rPr>
              <a:t>isGoodEnough</a:t>
            </a:r>
            <a:r>
              <a:rPr lang="en-US" sz="1600" dirty="0">
                <a:latin typeface="Courier New"/>
                <a:cs typeface="Courier New"/>
              </a:rPr>
              <a:t>(guess, x)) guess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else </a:t>
            </a:r>
            <a:r>
              <a:rPr lang="en-US" sz="1600" dirty="0" err="1">
                <a:latin typeface="Courier New"/>
                <a:cs typeface="Courier New"/>
              </a:rPr>
              <a:t>sqrtIter</a:t>
            </a:r>
            <a:r>
              <a:rPr lang="en-US" sz="1600" dirty="0">
                <a:latin typeface="Courier New"/>
                <a:cs typeface="Courier New"/>
              </a:rPr>
              <a:t>(improve(guess, x), x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isGoodEnough</a:t>
            </a:r>
            <a:r>
              <a:rPr lang="en-US" sz="1600" dirty="0">
                <a:latin typeface="Courier New"/>
                <a:cs typeface="Courier New"/>
              </a:rPr>
              <a:t>(guess: Double, x: Double) </a:t>
            </a:r>
            <a:r>
              <a:rPr lang="en-US" sz="1600" dirty="0" smtClean="0">
                <a:latin typeface="Courier New"/>
                <a:cs typeface="Courier New"/>
              </a:rPr>
              <a:t>= 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improve(guess: Double, x: Double) = </a:t>
            </a:r>
            <a:r>
              <a:rPr lang="en-US" sz="1600" dirty="0" smtClean="0">
                <a:solidFill>
                  <a:srgbClr val="FF0000"/>
                </a:solidFill>
                <a:latin typeface="Courier New"/>
                <a:cs typeface="Courier New"/>
              </a:rPr>
              <a:t>&lt;you fill in&gt;</a:t>
            </a:r>
            <a:endParaRPr lang="en-US" sz="16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                        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sqrt</a:t>
            </a:r>
            <a:r>
              <a:rPr lang="en-US" sz="1600" dirty="0">
                <a:latin typeface="Courier New"/>
                <a:cs typeface="Courier New"/>
              </a:rPr>
              <a:t>(x: Double) = </a:t>
            </a:r>
            <a:r>
              <a:rPr lang="en-US" sz="1600" dirty="0" err="1">
                <a:latin typeface="Courier New"/>
                <a:cs typeface="Courier New"/>
              </a:rPr>
              <a:t>sqrtIter</a:t>
            </a:r>
            <a:r>
              <a:rPr lang="en-US" sz="1600" dirty="0">
                <a:latin typeface="Courier New"/>
                <a:cs typeface="Courier New"/>
              </a:rPr>
              <a:t>(1.0, x) 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Try </a:t>
            </a:r>
            <a:r>
              <a:rPr lang="de-DE" dirty="0" err="1" smtClean="0"/>
              <a:t>it</a:t>
            </a:r>
            <a:r>
              <a:rPr lang="de-DE" dirty="0" smtClean="0"/>
              <a:t> on </a:t>
            </a:r>
          </a:p>
          <a:p>
            <a:pPr lvl="1"/>
            <a:r>
              <a:rPr lang="de-DE" dirty="0" smtClean="0"/>
              <a:t>1e6</a:t>
            </a:r>
          </a:p>
          <a:p>
            <a:pPr lvl="1"/>
            <a:r>
              <a:rPr lang="de-DE" dirty="0" smtClean="0"/>
              <a:t>1e-6</a:t>
            </a:r>
          </a:p>
          <a:p>
            <a:pPr lvl="1"/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55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0498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NULLs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Tony Hoare invented the NULL reference in the 1960s</a:t>
            </a:r>
          </a:p>
          <a:p>
            <a:pPr lvl="1"/>
            <a:r>
              <a:rPr lang="en-US" dirty="0" smtClean="0"/>
              <a:t>Said it was a “billion dollar mistake” in computer science</a:t>
            </a:r>
          </a:p>
          <a:p>
            <a:pPr lvl="1"/>
            <a:r>
              <a:rPr lang="en-US" dirty="0" smtClean="0"/>
              <a:t>Among other reasons, it’s hard to debug, to compare against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https://www.lucidchart.com/techblog/2015/08/31/the-worst-mistake-of-computer-science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So, to avoid NULLs in your code, use the Option[T] keyword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that might not be </a:t>
            </a:r>
            <a:r>
              <a:rPr lang="en-US" dirty="0" smtClean="0"/>
              <a:t>there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think of it as a specialized kind of collection, that can contain either zero or one elements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For example, instead of returning NULL, return Option[String]</a:t>
            </a:r>
          </a:p>
          <a:p>
            <a:pPr marL="548640" lvl="2" indent="0">
              <a:buNone/>
            </a:pPr>
            <a:r>
              <a:rPr lang="en-US" dirty="0" err="1">
                <a:latin typeface="Courier New"/>
                <a:cs typeface="Courier New"/>
              </a:rPr>
              <a:t>def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doSomething</a:t>
            </a:r>
            <a:r>
              <a:rPr lang="en-US" dirty="0">
                <a:latin typeface="Courier New"/>
                <a:cs typeface="Courier New"/>
              </a:rPr>
              <a:t>: Option[String] = { ...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56</a:t>
            </a:fld>
            <a:endParaRPr lang="en-US" b="0" dirty="0"/>
          </a:p>
        </p:txBody>
      </p:sp>
      <p:pic>
        <p:nvPicPr>
          <p:cNvPr id="5" name="Picture 4" descr="simpson-do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32" y="556959"/>
            <a:ext cx="1033426" cy="74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Discussion on NULLs</a:t>
            </a:r>
          </a:p>
          <a:p>
            <a:pPr marL="274320" lvl="2" indent="0">
              <a:buNone/>
            </a:pPr>
            <a:r>
              <a:rPr lang="en-US" dirty="0">
                <a:hlinkClick r:id="rId2"/>
              </a:rPr>
              <a:t>https://www.lucidchart.com/techblog/2015/08/31/the-worst-mistake-of-computer-science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74320" lvl="2" indent="0">
              <a:buNone/>
            </a:pPr>
            <a:endParaRPr lang="en-US" dirty="0"/>
          </a:p>
          <a:p>
            <a:pPr marL="11430" indent="-285750"/>
            <a:r>
              <a:rPr lang="en-US" dirty="0" err="1" smtClean="0"/>
              <a:t>Scala</a:t>
            </a:r>
            <a:r>
              <a:rPr lang="en-US" dirty="0" smtClean="0"/>
              <a:t> best practices on dealing with NULLs</a:t>
            </a:r>
          </a:p>
          <a:p>
            <a:pPr marL="274320" lvl="2" indent="0">
              <a:buNone/>
            </a:pPr>
            <a:r>
              <a:rPr lang="en-US" dirty="0">
                <a:hlinkClick r:id="rId3"/>
              </a:rPr>
              <a:t>http://alvinalexander.com/scala/best-practice-eliminate-null-values-from-code-scala-idioms#don-t-return-null-from-</a:t>
            </a:r>
            <a:r>
              <a:rPr lang="en-US" dirty="0" smtClean="0">
                <a:hlinkClick r:id="rId3"/>
              </a:rPr>
              <a:t>methods</a:t>
            </a:r>
            <a:endParaRPr lang="en-US" dirty="0" smtClean="0"/>
          </a:p>
          <a:p>
            <a:pPr marL="274320" lvl="2" indent="0">
              <a:buNone/>
            </a:pPr>
            <a:endParaRPr lang="en-US" dirty="0"/>
          </a:p>
          <a:p>
            <a:pPr marL="285750" lvl="1" indent="-285750"/>
            <a:r>
              <a:rPr lang="en-US" dirty="0" err="1" smtClean="0"/>
              <a:t>Java.lang.String</a:t>
            </a:r>
            <a:r>
              <a:rPr lang="en-US" dirty="0" smtClean="0"/>
              <a:t> documentation</a:t>
            </a:r>
          </a:p>
          <a:p>
            <a:pPr marL="274320" lvl="2" indent="0">
              <a:buNone/>
            </a:pPr>
            <a:r>
              <a:rPr lang="en-US" dirty="0">
                <a:latin typeface="+mj-lt"/>
                <a:cs typeface="Courier New"/>
                <a:hlinkClick r:id="rId4"/>
              </a:rPr>
              <a:t>https://docs.oracle.com/javase/6/docs/api/java/lang/String.html</a:t>
            </a:r>
            <a:endParaRPr lang="en-US" dirty="0">
              <a:latin typeface="+mj-lt"/>
              <a:cs typeface="Courier New"/>
            </a:endParaRPr>
          </a:p>
          <a:p>
            <a:pPr marL="285750" lvl="1" indent="-28575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57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440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Frameworks built using Scala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6</a:t>
            </a:fld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5" y="1501775"/>
            <a:ext cx="24384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3" y="1445130"/>
            <a:ext cx="1151467" cy="1381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21" y="4813300"/>
            <a:ext cx="1690029" cy="1126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0" y="4840576"/>
            <a:ext cx="2571750" cy="861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783" y="3235325"/>
            <a:ext cx="2404017" cy="1263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325" y="2771775"/>
            <a:ext cx="330218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Distributed </a:t>
            </a:r>
            <a:r>
              <a:rPr lang="en-US" sz="1800" i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data processing engine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5044" y="2771774"/>
            <a:ext cx="32893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Extensible RPC system for the JVM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25" y="5986075"/>
            <a:ext cx="38301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sz="1800" i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and extreme concurrent </a:t>
            </a:r>
            <a:r>
              <a:rPr lang="en-US" sz="1800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framework 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8273" y="4323401"/>
            <a:ext cx="337271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Publish-subscribe messaging system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3850" y="5990450"/>
            <a:ext cx="255659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r>
              <a:rPr lang="en-US" sz="1800" i="1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Web application framework</a:t>
            </a:r>
            <a:endParaRPr lang="en-US" sz="1800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4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via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set up a local copy of command line </a:t>
            </a:r>
            <a:r>
              <a:rPr lang="en-US" dirty="0" err="1" smtClean="0"/>
              <a:t>Scala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https://www.tutorialspoint.com/scala/</a:t>
            </a:r>
            <a:r>
              <a:rPr lang="en-US" dirty="0" smtClean="0">
                <a:hlinkClick r:id="rId2"/>
              </a:rPr>
              <a:t>scala_environment_setup.htm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7</a:t>
            </a:fld>
            <a:endParaRPr lang="en-US" b="0" dirty="0"/>
          </a:p>
        </p:txBody>
      </p:sp>
      <p:pic>
        <p:nvPicPr>
          <p:cNvPr id="5" name="Picture 4" descr="Screen Shot 2016-11-06 at 8.5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7" y="2958210"/>
            <a:ext cx="7021735" cy="17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via Eclipse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Eclipse later on in this course to develop more involved </a:t>
            </a:r>
            <a:r>
              <a:rPr lang="en-US" dirty="0" err="1" smtClean="0"/>
              <a:t>Scala</a:t>
            </a:r>
            <a:r>
              <a:rPr lang="en-US" dirty="0" smtClean="0"/>
              <a:t> code, but for now, just a screenshot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8</a:t>
            </a:fld>
            <a:endParaRPr lang="en-US" b="0" dirty="0"/>
          </a:p>
        </p:txBody>
      </p:sp>
      <p:pic>
        <p:nvPicPr>
          <p:cNvPr id="5" name="Picture 4" descr="Screen Shot 2016-11-07 at 8.32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8" y="2585012"/>
            <a:ext cx="5677705" cy="35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6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Via </a:t>
            </a:r>
            <a:r>
              <a:rPr lang="en-US" dirty="0" err="1" smtClean="0"/>
              <a:t>Databricks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examples in today’s class, we’ll use </a:t>
            </a:r>
            <a:r>
              <a:rPr lang="en-US" dirty="0" err="1" smtClean="0"/>
              <a:t>Databricks</a:t>
            </a:r>
            <a:r>
              <a:rPr lang="en-US" dirty="0" smtClean="0"/>
              <a:t> REPL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9</a:t>
            </a:fld>
            <a:endParaRPr lang="en-US" b="0" dirty="0"/>
          </a:p>
        </p:txBody>
      </p:sp>
      <p:pic>
        <p:nvPicPr>
          <p:cNvPr id="5" name="Picture 4" descr="Screen Shot 2016-11-07 at 8.2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0" y="2384494"/>
            <a:ext cx="5572351" cy="4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7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target_template1">
  <a:themeElements>
    <a:clrScheme name="1_target_template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arget_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target_templat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rget_template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rget_template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rget_template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rget_template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arget_template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arget_template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RoundedBoxes" id="{4D0E5DC1-9A0E-4945-894A-9CE25AF45516}" vid="{744ACBE5-D2FA-4F19-9D98-7FE0EF7FB907}"/>
    </a:ext>
  </a:ext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>
  <documentManagement>
    <TaxCatchAll xmlns="76c61182-53ee-4565-a01e-2a35f4bc19e4"/>
    <Category xmlns="a03fca64-8300-44aa-8a5f-4c5f5695eeb1">Template</Category>
    <BusinessFunction xmlns="76c61182-53ee-4565-a01e-2a35f4bc19e4" xsi:nil="true"/>
    <Record0Category xmlns="76c61182-53ee-4565-a01e-2a35f4bc19e4" xsi:nil="true"/>
    <RecordEventDate xmlns="76c61182-53ee-4565-a01e-2a35f4bc19e4" xsi:nil="true"/>
    <ScheduleIndex xmlns="76c61182-53ee-4565-a01e-2a35f4bc19e4" xsi:nil="true"/>
    <TaxKeywordTaxHTField xmlns="76c61182-53ee-4565-a01e-2a35f4bc19e4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llaboration Document" ma:contentTypeID="0x0101006BE4F72FFF63494389D4924C6FC5B635003EFF938031EF834B95ACBAE1FC1CDB8D" ma:contentTypeVersion="21" ma:contentTypeDescription="Collaboration Document" ma:contentTypeScope="" ma:versionID="0a7fa0304cb6d5740a5b4943cd503fea">
  <xsd:schema xmlns:xsd="http://www.w3.org/2001/XMLSchema" xmlns:xs="http://www.w3.org/2001/XMLSchema" xmlns:p="http://schemas.microsoft.com/office/2006/metadata/properties" xmlns:ns2="76c61182-53ee-4565-a01e-2a35f4bc19e4" xmlns:ns3="a03fca64-8300-44aa-8a5f-4c5f5695eeb1" targetNamespace="http://schemas.microsoft.com/office/2006/metadata/properties" ma:root="true" ma:fieldsID="4c6217e865dfe5ed8ab2016f3a2028b5" ns2:_="" ns3:_="">
    <xsd:import namespace="76c61182-53ee-4565-a01e-2a35f4bc19e4"/>
    <xsd:import namespace="a03fca64-8300-44aa-8a5f-4c5f5695eeb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BusinessFunction" minOccurs="0"/>
                <xsd:element ref="ns2:Record0Category" minOccurs="0"/>
                <xsd:element ref="ns2:RecordEventDate" minOccurs="0"/>
                <xsd:element ref="ns2:ScheduleIndex" minOccurs="0"/>
                <xsd:element ref="ns3:Category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61182-53ee-4565-a01e-2a35f4bc19e4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235eb885-dfc9-406e-bd38-7d4eab72650a}" ma:internalName="TaxCatchAll" ma:showField="CatchAllData" ma:web="635d7765-aa47-4c89-a520-752239105b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235eb885-dfc9-406e-bd38-7d4eab72650a}" ma:internalName="TaxCatchAllLabel" ma:readOnly="true" ma:showField="CatchAllDataLabel" ma:web="635d7765-aa47-4c89-a520-752239105b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usinessFunction" ma:index="10" nillable="true" ma:displayName="Business_Function" ma:internalName="BusinessFunction" ma:readOnly="false">
      <xsd:simpleType>
        <xsd:restriction base="dms:Text">
          <xsd:maxLength value="255"/>
        </xsd:restriction>
      </xsd:simpleType>
    </xsd:element>
    <xsd:element name="Record0Category" ma:index="11" nillable="true" ma:displayName="Record_Category" ma:internalName="Record0Category" ma:readOnly="false">
      <xsd:simpleType>
        <xsd:restriction base="dms:Text">
          <xsd:maxLength value="255"/>
        </xsd:restriction>
      </xsd:simpleType>
    </xsd:element>
    <xsd:element name="RecordEventDate" ma:index="12" nillable="true" ma:displayName="Retention Event Date" ma:format="DateOnly" ma:hidden="true" ma:internalName="RecordEventDate" ma:readOnly="false">
      <xsd:simpleType>
        <xsd:restriction base="dms:DateTime"/>
      </xsd:simpleType>
    </xsd:element>
    <xsd:element name="ScheduleIndex" ma:index="13" nillable="true" ma:displayName="Schedule Index" ma:hidden="true" ma:internalName="ScheduleIndex" ma:readOnly="false" ma:percentage="FALSE">
      <xsd:simpleType>
        <xsd:restriction base="dms:Number"/>
      </xsd:simpleType>
    </xsd:element>
    <xsd:element name="TaxKeywordTaxHTField" ma:index="16" nillable="true" ma:taxonomy="true" ma:internalName="TaxKeywordTaxHTField" ma:taxonomyFieldName="TaxKeyword" ma:displayName="Enterprise Keywords" ma:readOnly="false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fca64-8300-44aa-8a5f-4c5f5695eeb1" elementFormDefault="qualified">
    <xsd:import namespace="http://schemas.microsoft.com/office/2006/documentManagement/types"/>
    <xsd:import namespace="http://schemas.microsoft.com/office/infopath/2007/PartnerControls"/>
    <xsd:element name="Category" ma:index="15" nillable="true" ma:displayName="Category" ma:default="Template" ma:format="Dropdown" ma:internalName="Category">
      <xsd:simpleType>
        <xsd:restriction base="dms:Choice">
          <xsd:enumeration value="Template"/>
          <xsd:enumeration value="Exampl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haredContentType xmlns="Microsoft.SharePoint.Taxonomy.ContentTypeSync" SourceId="478fb5cd-bb4a-47d1-8992-bad040e92c88" ContentTypeId="0x0101006BE4F72FFF63494389D4924C6FC5B635" PreviousValue="false"/>
</file>

<file path=customXml/itemProps1.xml><?xml version="1.0" encoding="utf-8"?>
<ds:datastoreItem xmlns:ds="http://schemas.openxmlformats.org/officeDocument/2006/customXml" ds:itemID="{6CC5E62C-746A-4034-9469-328A50565DED}">
  <ds:schemaRefs>
    <ds:schemaRef ds:uri="http://schemas.microsoft.com/office/2006/metadata/properties"/>
    <ds:schemaRef ds:uri="76c61182-53ee-4565-a01e-2a35f4bc19e4"/>
    <ds:schemaRef ds:uri="a03fca64-8300-44aa-8a5f-4c5f5695eeb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E6715C-4211-44B7-8B59-950463AA4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c61182-53ee-4565-a01e-2a35f4bc19e4"/>
    <ds:schemaRef ds:uri="a03fca64-8300-44aa-8a5f-4c5f5695ee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B24267-987C-4328-BE30-87387B2642F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6F9F43F-3402-4ACA-8030-88603BBF7380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5C2F3472-7700-43CB-9A67-71DAEC4F38A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RoundedBoxes[1]</Template>
  <TotalTime>9127</TotalTime>
  <Words>3357</Words>
  <Application>Microsoft Macintosh PowerPoint</Application>
  <PresentationFormat>On-screen Show (4:3)</PresentationFormat>
  <Paragraphs>587</Paragraphs>
  <Slides>57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1_target_template1</vt:lpstr>
      <vt:lpstr>Clarity</vt:lpstr>
      <vt:lpstr>Introduction to SCALA</vt:lpstr>
      <vt:lpstr>Agenda</vt:lpstr>
      <vt:lpstr>Scala</vt:lpstr>
      <vt:lpstr>Scala for Spark and Data Science</vt:lpstr>
      <vt:lpstr>Salient Features</vt:lpstr>
      <vt:lpstr>Frameworks built using Scala</vt:lpstr>
      <vt:lpstr>Scala via Command Line</vt:lpstr>
      <vt:lpstr>Scala via Eclipse IDE</vt:lpstr>
      <vt:lpstr>Scala Via Databricks</vt:lpstr>
      <vt:lpstr>A Little Bit on Java Byte Code</vt:lpstr>
      <vt:lpstr>.class files + Java bytecode</vt:lpstr>
      <vt:lpstr>Scala REPL</vt:lpstr>
      <vt:lpstr>Type System</vt:lpstr>
      <vt:lpstr>Data Types</vt:lpstr>
      <vt:lpstr>Type Inference</vt:lpstr>
      <vt:lpstr>Expressions</vt:lpstr>
      <vt:lpstr>Block expression</vt:lpstr>
      <vt:lpstr>match expression</vt:lpstr>
      <vt:lpstr>Exercise </vt:lpstr>
      <vt:lpstr>match expreson – 2 </vt:lpstr>
      <vt:lpstr>if-else expression</vt:lpstr>
      <vt:lpstr>While loop</vt:lpstr>
      <vt:lpstr>for-loop or for-comprehention</vt:lpstr>
      <vt:lpstr>for-comprehensions</vt:lpstr>
      <vt:lpstr>Goal: Write this kind of code</vt:lpstr>
      <vt:lpstr>FUNCTIONS AND CLOSURES</vt:lpstr>
      <vt:lpstr>First Class Functions</vt:lpstr>
      <vt:lpstr>Anonymous functions</vt:lpstr>
      <vt:lpstr>Anonymous Functions</vt:lpstr>
      <vt:lpstr>Higher-order functions</vt:lpstr>
      <vt:lpstr>Underscores I</vt:lpstr>
      <vt:lpstr>Underscores II</vt:lpstr>
      <vt:lpstr>Placeholder Syntax I</vt:lpstr>
      <vt:lpstr>Placeholder Syntax II</vt:lpstr>
      <vt:lpstr>Partial Application of Functions</vt:lpstr>
      <vt:lpstr>Partial Application of Functions II</vt:lpstr>
      <vt:lpstr>Partial Application of Functions III</vt:lpstr>
      <vt:lpstr>Procedures</vt:lpstr>
      <vt:lpstr>By-name parameters</vt:lpstr>
      <vt:lpstr>Exercise </vt:lpstr>
      <vt:lpstr>STRINGS</vt:lpstr>
      <vt:lpstr>Strings</vt:lpstr>
      <vt:lpstr>Methods from java.lang.String</vt:lpstr>
      <vt:lpstr>String Interpolation</vt:lpstr>
      <vt:lpstr>Regular Expressions</vt:lpstr>
      <vt:lpstr>PowerPoint Presentation</vt:lpstr>
      <vt:lpstr>Exercise</vt:lpstr>
      <vt:lpstr>TUPLES</vt:lpstr>
      <vt:lpstr>Tuples</vt:lpstr>
      <vt:lpstr>Accessing Tuples</vt:lpstr>
      <vt:lpstr>Exercise</vt:lpstr>
      <vt:lpstr>Big EXERCISE</vt:lpstr>
      <vt:lpstr>A little bit of theory</vt:lpstr>
      <vt:lpstr>Build sqrt() function</vt:lpstr>
      <vt:lpstr>Code</vt:lpstr>
      <vt:lpstr>A Word on NULLs 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Dorothy</cp:lastModifiedBy>
  <cp:revision>560</cp:revision>
  <cp:lastPrinted>2011-08-01T16:55:01Z</cp:lastPrinted>
  <dcterms:created xsi:type="dcterms:W3CDTF">2016-05-11T08:46:04Z</dcterms:created>
  <dcterms:modified xsi:type="dcterms:W3CDTF">2016-11-10T01:40:55Z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0x0101006BE4F72FFF63494389D4924C6FC5B635003EFF938031EF834B95ACBAE1FC1CDB8D</vt:lpwstr>
  </property>
  <property fmtid="{D5CDD505-2E9C-101B-9397-08002B2CF9AE}" pid="3" name="Topic0">
    <vt:lpwstr>Portal</vt:lpwstr>
  </property>
  <property fmtid="{D5CDD505-2E9C-101B-9397-08002B2CF9AE}" pid="4" name="Audience">
    <vt:lpwstr>Steering Committee</vt:lpwstr>
  </property>
  <property fmtid="{D5CDD505-2E9C-101B-9397-08002B2CF9AE}" pid="5" name="Description0">
    <vt:lpwstr>Next Generation Intranet (or Workforce Portal) document shared with Executives to sell Portal vision during October 2011.</vt:lpwstr>
  </property>
  <property fmtid="{D5CDD505-2E9C-101B-9397-08002B2CF9AE}" pid="6" name="Document Type">
    <vt:lpwstr>Presentation</vt:lpwstr>
  </property>
  <property fmtid="{D5CDD505-2E9C-101B-9397-08002B2CF9AE}" pid="7" name="Order">
    <vt:r8>6200</vt:r8>
  </property>
  <property fmtid="{D5CDD505-2E9C-101B-9397-08002B2CF9AE}" pid="8" name="TaxKeyword">
    <vt:lpwstr/>
  </property>
  <property fmtid="{D5CDD505-2E9C-101B-9397-08002B2CF9AE}" pid="9" name="xd_ProgID">
    <vt:lpwstr/>
  </property>
  <property fmtid="{D5CDD505-2E9C-101B-9397-08002B2CF9AE}" pid="10" name="TemplateUrl">
    <vt:lpwstr/>
  </property>
  <property fmtid="{D5CDD505-2E9C-101B-9397-08002B2CF9AE}" pid="11" name="Category">
    <vt:lpwstr>Slide Templates</vt:lpwstr>
  </property>
  <property fmtid="{D5CDD505-2E9C-101B-9397-08002B2CF9AE}" pid="12" name="RecordCategory">
    <vt:lpwstr/>
  </property>
  <property fmtid="{D5CDD505-2E9C-101B-9397-08002B2CF9AE}" pid="13" name="Migrate">
    <vt:bool>true</vt:bool>
  </property>
  <property fmtid="{D5CDD505-2E9C-101B-9397-08002B2CF9AE}" pid="14" name="TaxKeywordTaxHTField">
    <vt:lpwstr/>
  </property>
</Properties>
</file>